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27"/>
  </p:notesMasterIdLst>
  <p:sldIdLst>
    <p:sldId id="256" r:id="rId2"/>
    <p:sldId id="258" r:id="rId3"/>
    <p:sldId id="279" r:id="rId4"/>
    <p:sldId id="260" r:id="rId5"/>
    <p:sldId id="269" r:id="rId6"/>
    <p:sldId id="270" r:id="rId7"/>
    <p:sldId id="272" r:id="rId8"/>
    <p:sldId id="268" r:id="rId9"/>
    <p:sldId id="271" r:id="rId10"/>
    <p:sldId id="262" r:id="rId11"/>
    <p:sldId id="261" r:id="rId12"/>
    <p:sldId id="281" r:id="rId13"/>
    <p:sldId id="280" r:id="rId14"/>
    <p:sldId id="286" r:id="rId15"/>
    <p:sldId id="285" r:id="rId16"/>
    <p:sldId id="264" r:id="rId17"/>
    <p:sldId id="283" r:id="rId18"/>
    <p:sldId id="265" r:id="rId19"/>
    <p:sldId id="263" r:id="rId20"/>
    <p:sldId id="276" r:id="rId21"/>
    <p:sldId id="274" r:id="rId22"/>
    <p:sldId id="266" r:id="rId23"/>
    <p:sldId id="282" r:id="rId24"/>
    <p:sldId id="267" r:id="rId25"/>
    <p:sldId id="284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59" autoAdjust="0"/>
    <p:restoredTop sz="94660"/>
  </p:normalViewPr>
  <p:slideViewPr>
    <p:cSldViewPr snapToGrid="0">
      <p:cViewPr varScale="1">
        <p:scale>
          <a:sx n="40" d="100"/>
          <a:sy n="40" d="100"/>
        </p:scale>
        <p:origin x="60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11D4AA-82AD-406D-AA3D-E5E62A8AD0E3}" type="datetimeFigureOut">
              <a:rPr lang="en-GB" smtClean="0"/>
              <a:t>11/07/2025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E7454E-8A88-4C4F-9652-F4FE797F714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4453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7454E-8A88-4C4F-9652-F4FE797F714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39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E7454E-8A88-4C4F-9652-F4FE797F714D}" type="slidenum">
              <a:rPr lang="en-GB" smtClean="0"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3141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48002-315D-49B1-B10F-137139C4BF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4896" y="1122363"/>
            <a:ext cx="7276733" cy="3381398"/>
          </a:xfrm>
        </p:spPr>
        <p:txBody>
          <a:bodyPr anchor="b">
            <a:normAutofit/>
          </a:bodyPr>
          <a:lstStyle>
            <a:lvl1pPr algn="l">
              <a:defRPr sz="4800" cap="none" spc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4535E0-4D9C-4DCA-8569-64503C5DC1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4894" y="4612942"/>
            <a:ext cx="7276733" cy="1181683"/>
          </a:xfrm>
        </p:spPr>
        <p:txBody>
          <a:bodyPr>
            <a:normAutofit/>
          </a:bodyPr>
          <a:lstStyle>
            <a:lvl1pPr marL="0" indent="0" algn="l">
              <a:buNone/>
              <a:defRPr sz="18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83B68-70CF-4A98-948C-6EA4BD68D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7/11/2025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C2EF9-7F83-4AD3-B3F6-B9D4618D6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B751B-3464-41CD-B728-A72BB191E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440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BFD42-94A9-4345-AF38-7D562B502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4C458-A63B-4032-B4EC-732DAC188C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855B5-7F2F-408B-800D-92CB34B9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7/11/2025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03412-EA6B-43CA-8B3A-F502587CB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46E9EE-F895-4ECE-B4B2-586D65ED8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223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8193F-AFAD-4A9A-B0EF-530DFB19D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876299"/>
            <a:ext cx="7876722" cy="371316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D1BBE4-9FC1-4F89-B120-1C49D816F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746170"/>
            <a:ext cx="6781301" cy="1048455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530A6B-E3FD-4920-8128-C263CA1D6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7/11/2025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166B85-0649-47DB-AD69-458D8F600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5931-A293-42E9-BDF5-B2AE121D7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3881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5262B-ECD6-47BB-A6F1-92A6033E9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B8779-51E9-44D1-9F7B-28F3C6D3C4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48474" y="2080517"/>
            <a:ext cx="4970124" cy="397738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9E8BFB-5295-4C5E-9CB1-E276E9D0E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0899" y="2080517"/>
            <a:ext cx="4970124" cy="39773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5E22BF-1819-4301-B699-EF5A2F4D9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7/11/2025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00A2DF-39DE-49C3-A213-3E8423C7A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55D3A8-238B-4A68-A9F9-672D2F060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640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7D468-D010-4225-B024-DCEF543BC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71955"/>
            <a:ext cx="10441236" cy="139835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D60A0-FCAB-425A-9ECD-94CDE4F47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4926" y="1983242"/>
            <a:ext cx="5007110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6F986B-07CB-4FB0-9419-2AAB318B8A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50063" y="2813959"/>
            <a:ext cx="5007110" cy="32439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A9D784-7968-4E8B-B704-E42EE8F18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49255" y="1983242"/>
            <a:ext cx="5031769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45754F-08D1-4593-988F-95F0ED1A01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49255" y="2813959"/>
            <a:ext cx="5031769" cy="32439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ED2E61-83B4-4C8F-BBFE-D95920342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7/11/2025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80C136-A664-4013-8073-B0C6BDEF8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AE9547-8EE7-461B-9E99-484B11E91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996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2E667-0EFA-4EE6-8E4D-20805309A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59" y="895440"/>
            <a:ext cx="10138451" cy="1832349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EE4825-BB8C-4567-B407-B4452409D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7/11/2025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838892-25DB-4A4E-9D43-6058C45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C3DDDA-48EF-4B42-9980-4762AF509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13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EFA7D9-6801-4DD0-8D7D-505212F46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7/11/2025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6FA3EA-1519-4178-AC3A-231A5BAA7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423DBE-6FD6-4D60-8336-7843B4BD3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493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2D9AE-CA1A-4751-9B33-0AC09CE62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96948"/>
            <a:ext cx="3046410" cy="1479551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4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F9941-76E5-42B5-8464-C1A7010D94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0796" y="876300"/>
            <a:ext cx="5758235" cy="5181599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4785D8-F112-415F-9AB4-5F2AC060D1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4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70A0B3-4E9C-4FAC-B1D1-2673F7B5A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7/11/2025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AA370A-33F5-48A6-962A-47C0F15D4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8AD606-A37D-4697-AA7A-EAE4F101A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44E0B5E-1030-4A34-AB09-05ACB45CE993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0852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21D4C-0A93-40A6-9645-5EF7DE6C5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89314"/>
            <a:ext cx="3046409" cy="1487185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2F9455-852F-4604-87D4-801E8D5DB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4" y="876300"/>
            <a:ext cx="5943596" cy="51815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842061-B161-4973-9EE4-76D0B73FC1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3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DCE2E0-050A-4BC2-91DF-7A00811D2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7/11/2025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0AB003-B443-4B96-9DD9-4284E7E1E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179DBA-16C0-4FFB-B367-B96169B4B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9F2BD78-1D6B-4742-9726-75646D91F4AC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1283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B5731-248B-49C2-93DE-8A3260C9F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D4D5C5-3D5A-4F3D-8A08-7053DACF1F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9E5372-3FC6-4227-B2DD-6CB24E651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7/11/2025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C1B1B1-B637-4E46-B64C-F082B54C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5567AD-4B78-41F6-B814-726D4BD4C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8235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674D5E-67E6-4C23-B80A-0C66B53315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76299"/>
            <a:ext cx="2628900" cy="5181601"/>
          </a:xfrm>
        </p:spPr>
        <p:txBody>
          <a:bodyPr vert="eaVert"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FEFF2A-08E8-447D-85C7-7D5A9C422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76299"/>
            <a:ext cx="7734300" cy="518160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0030D-E580-4B0C-B5A8-2C8A094D9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7/11/2025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DCAEB-1B6E-492E-918E-47179AF48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E4A38-A745-436E-9E33-63B9F81C0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1452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98CBCD-166B-4F97-A6DF-DAA3BF2B2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60" y="876302"/>
            <a:ext cx="10427840" cy="10860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64D6D9-636D-450B-839A-22AE0CED2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9758" y="2065984"/>
            <a:ext cx="10427841" cy="39032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E6CAEC-1EE5-4B71-9646-5C378EEBEF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82838" y="6356350"/>
            <a:ext cx="33613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326951E3-958F-4611-B170-D081BA0250F9}" type="datetimeFigureOut">
              <a:rPr lang="en-US" smtClean="0"/>
              <a:pPr/>
              <a:t>7/11/2025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70EF8-70B2-4AFC-8388-691A146AA7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58748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F07DC7-D05C-4038-B51A-F00B7B9C99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20400" y="6356350"/>
            <a:ext cx="6176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i="1">
                <a:solidFill>
                  <a:schemeClr val="tx2"/>
                </a:solidFill>
              </a:defRPr>
            </a:lvl1pPr>
          </a:lstStyle>
          <a:p>
            <a:fld id="{57871EFB-7B9E-4E86-A89E-697E8EBB06F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EAD4CCDA-06BF-4D2A-B44F-195AEC0B5B22}"/>
              </a:ext>
            </a:extLst>
          </p:cNvPr>
          <p:cNvCxnSpPr>
            <a:cxnSpLocks/>
          </p:cNvCxnSpPr>
          <p:nvPr/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25457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62" r:id="rId4"/>
    <p:sldLayoutId id="2147483663" r:id="rId5"/>
    <p:sldLayoutId id="2147483668" r:id="rId6"/>
    <p:sldLayoutId id="2147483664" r:id="rId7"/>
    <p:sldLayoutId id="2147483665" r:id="rId8"/>
    <p:sldLayoutId id="2147483666" r:id="rId9"/>
    <p:sldLayoutId id="2147483667" r:id="rId10"/>
    <p:sldLayoutId id="2147483669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Tx/>
        <a:buNone/>
        <a:defRPr sz="1800" i="1" kern="1200">
          <a:solidFill>
            <a:schemeClr val="tx2"/>
          </a:solidFill>
          <a:latin typeface="+mn-lt"/>
          <a:ea typeface="+mn-ea"/>
          <a:cs typeface="+mn-cs"/>
        </a:defRPr>
      </a:lvl2pPr>
      <a:lvl3pPr marL="50292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None/>
        <a:defRPr sz="1600" i="1" kern="1200">
          <a:solidFill>
            <a:schemeClr val="tx2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tividalehall.sandwell.sch.uk/Our-Curriculum/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FF4F1B1F-38C9-4BA3-8793-E2B6FC978C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1" name="Picture 30" descr="Assorted school supplies">
            <a:extLst>
              <a:ext uri="{FF2B5EF4-FFF2-40B4-BE49-F238E27FC236}">
                <a16:creationId xmlns:a16="http://schemas.microsoft.com/office/drawing/2014/main" id="{3917FBE2-F810-9A8C-C49D-E36B7AC07F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5730"/>
          <a:stretch/>
        </p:blipFill>
        <p:spPr>
          <a:xfrm>
            <a:off x="5557" y="0"/>
            <a:ext cx="12191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259F4C9-8C57-24B4-20F6-7DDB9E6958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4909" y="1413421"/>
            <a:ext cx="11222181" cy="1884207"/>
          </a:xfrm>
        </p:spPr>
        <p:txBody>
          <a:bodyPr anchor="b">
            <a:noAutofit/>
          </a:bodyPr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Transition meeting </a:t>
            </a:r>
            <a:br>
              <a:rPr lang="en-GB" sz="6000" b="1" dirty="0">
                <a:solidFill>
                  <a:schemeClr val="tx1"/>
                </a:solidFill>
                <a:latin typeface="Kinetic Letters Unjoined" panose="00000500000000000000" pitchFamily="50" charset="0"/>
              </a:rPr>
            </a:br>
            <a:r>
              <a:rPr lang="en-GB" sz="6000" b="1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for parents of children going into </a:t>
            </a:r>
            <a:br>
              <a:rPr lang="en-GB" sz="6000" b="1" dirty="0">
                <a:solidFill>
                  <a:schemeClr val="tx1"/>
                </a:solidFill>
                <a:latin typeface="Kinetic Letters Unjoined" panose="00000500000000000000" pitchFamily="50" charset="0"/>
              </a:rPr>
            </a:br>
            <a:r>
              <a:rPr lang="en-GB" sz="6000" b="1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in Year 1  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D77F6F-CA37-4409-0C63-AAA02079A6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8856" y="5154674"/>
            <a:ext cx="1225402" cy="1341236"/>
          </a:xfrm>
          <a:prstGeom prst="rect">
            <a:avLst/>
          </a:pr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6B5C80BC-C547-4FD8-9B68-6A9207F0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1557" y="3481804"/>
            <a:ext cx="0" cy="131078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19,824 Dragonfly Cliparts, Stock Vector and Royalty Free Dragonfly  Illustrations">
            <a:extLst>
              <a:ext uri="{FF2B5EF4-FFF2-40B4-BE49-F238E27FC236}">
                <a16:creationId xmlns:a16="http://schemas.microsoft.com/office/drawing/2014/main" id="{AABA8729-D213-DDA7-7F84-E55F143D8E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6744" y="4711048"/>
            <a:ext cx="2155215" cy="1866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ute Grasshopper Cartoon Isolated On White Background Royalty Free SVG,  Cliparts, Vectors, And Stock Illustration. Image 104461045.">
            <a:extLst>
              <a:ext uri="{FF2B5EF4-FFF2-40B4-BE49-F238E27FC236}">
                <a16:creationId xmlns:a16="http://schemas.microsoft.com/office/drawing/2014/main" id="{8E65FA98-02F5-A338-521D-0C015516D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810939" y="4711048"/>
            <a:ext cx="2847134" cy="1793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1266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FF4F1B1F-38C9-4BA3-8793-E2B6FC978C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Neat empty education desk">
            <a:extLst>
              <a:ext uri="{FF2B5EF4-FFF2-40B4-BE49-F238E27FC236}">
                <a16:creationId xmlns:a16="http://schemas.microsoft.com/office/drawing/2014/main" id="{D0A8AB36-9FC3-22F4-BBC1-AAFEEE787A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5730"/>
          <a:stretch/>
        </p:blipFill>
        <p:spPr>
          <a:xfrm>
            <a:off x="-68435" y="10"/>
            <a:ext cx="12191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9F1D26-7CA4-425E-FAFF-96C82BE09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4322" y="-123933"/>
            <a:ext cx="6962052" cy="1001205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5400" u="sng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Class Teachers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B5C80BC-C547-4FD8-9B68-6A9207F0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1557" y="3481804"/>
            <a:ext cx="0" cy="131078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 descr="Dragonfly Stock Illustrations – 35,298 Dragonfly Stock Illustrations,  Vectors &amp; Clipart - Dreamstime">
            <a:extLst>
              <a:ext uri="{FF2B5EF4-FFF2-40B4-BE49-F238E27FC236}">
                <a16:creationId xmlns:a16="http://schemas.microsoft.com/office/drawing/2014/main" id="{53B204DD-1E85-7F27-AA97-A4BCC0A1F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420" y="94140"/>
            <a:ext cx="1374348" cy="1193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ute Grasshopper Cartoon Isolated On White Background Royalty Free SVG,  Cliparts, Vectors, And Stock Illustration. Image 104461045.">
            <a:extLst>
              <a:ext uri="{FF2B5EF4-FFF2-40B4-BE49-F238E27FC236}">
                <a16:creationId xmlns:a16="http://schemas.microsoft.com/office/drawing/2014/main" id="{8E65FA98-02F5-A338-521D-0C015516D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668864" y="82074"/>
            <a:ext cx="1486130" cy="10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CA0E0FC-FE52-45F7-55AA-F7DF088BC941}"/>
              </a:ext>
            </a:extLst>
          </p:cNvPr>
          <p:cNvSpPr/>
          <p:nvPr/>
        </p:nvSpPr>
        <p:spPr>
          <a:xfrm>
            <a:off x="1584278" y="674889"/>
            <a:ext cx="2621735" cy="186104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solidFill>
                  <a:schemeClr val="tx1"/>
                </a:solidFill>
                <a:latin typeface="Kinetic Letters Unjoined" panose="00000500000000000000" pitchFamily="50" charset="0"/>
              </a:rPr>
              <a:t>Mrs</a:t>
            </a:r>
            <a:r>
              <a:rPr lang="en-US" sz="4400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 Debney 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7E2D6A9-D3E3-4D12-B6E7-DD4CAAC55D6A}"/>
              </a:ext>
            </a:extLst>
          </p:cNvPr>
          <p:cNvSpPr/>
          <p:nvPr/>
        </p:nvSpPr>
        <p:spPr>
          <a:xfrm>
            <a:off x="7960806" y="724593"/>
            <a:ext cx="2628551" cy="191844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Miss Le Gros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EB62D1B-BA04-2B28-AE01-7CC6FB158C9B}"/>
              </a:ext>
            </a:extLst>
          </p:cNvPr>
          <p:cNvSpPr txBox="1">
            <a:spLocks/>
          </p:cNvSpPr>
          <p:nvPr/>
        </p:nvSpPr>
        <p:spPr>
          <a:xfrm>
            <a:off x="4295829" y="5250357"/>
            <a:ext cx="4979254" cy="98185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2500" lnSpcReduction="2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5000" u="sng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Support Staff</a:t>
            </a:r>
            <a:br>
              <a:rPr lang="en-US" sz="4800" dirty="0">
                <a:solidFill>
                  <a:schemeClr val="tx1"/>
                </a:solidFill>
              </a:rPr>
            </a:br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6DCC440-2DDF-7044-2889-A1C6275561FE}"/>
              </a:ext>
            </a:extLst>
          </p:cNvPr>
          <p:cNvSpPr/>
          <p:nvPr/>
        </p:nvSpPr>
        <p:spPr>
          <a:xfrm>
            <a:off x="1017364" y="4740239"/>
            <a:ext cx="2634876" cy="186104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>
                <a:solidFill>
                  <a:schemeClr val="tx1"/>
                </a:solidFill>
                <a:latin typeface="Kinetic Letters Unjoined" panose="00000500000000000000" pitchFamily="50" charset="0"/>
              </a:rPr>
              <a:t>Mrs</a:t>
            </a:r>
            <a:r>
              <a:rPr lang="en-US" sz="4000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 Fletcher</a:t>
            </a:r>
            <a:endParaRPr lang="en-GB" sz="4000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DD1D688-6219-9650-3AEF-33E511E0C7C7}"/>
              </a:ext>
            </a:extLst>
          </p:cNvPr>
          <p:cNvSpPr/>
          <p:nvPr/>
        </p:nvSpPr>
        <p:spPr>
          <a:xfrm>
            <a:off x="7845643" y="4792584"/>
            <a:ext cx="2623562" cy="16964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solidFill>
                  <a:schemeClr val="tx1"/>
                </a:solidFill>
                <a:latin typeface="Kinetic Letters Unjoined" panose="00000500000000000000" pitchFamily="50" charset="0"/>
              </a:rPr>
              <a:t>Mrs</a:t>
            </a:r>
            <a:r>
              <a:rPr lang="en-US" sz="4400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 Martin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ECD158F-BB22-7B8A-AB4D-9D9315B564C5}"/>
              </a:ext>
            </a:extLst>
          </p:cNvPr>
          <p:cNvSpPr txBox="1">
            <a:spLocks/>
          </p:cNvSpPr>
          <p:nvPr/>
        </p:nvSpPr>
        <p:spPr>
          <a:xfrm>
            <a:off x="2313031" y="1667533"/>
            <a:ext cx="6962052" cy="100120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u="sng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HLTA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CD5BC9D-2A6F-07A2-E196-7E24DFA5D60B}"/>
              </a:ext>
            </a:extLst>
          </p:cNvPr>
          <p:cNvSpPr/>
          <p:nvPr/>
        </p:nvSpPr>
        <p:spPr>
          <a:xfrm>
            <a:off x="4479781" y="2695229"/>
            <a:ext cx="2628551" cy="191844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Mrs Dutton</a:t>
            </a:r>
          </a:p>
        </p:txBody>
      </p:sp>
    </p:spTree>
    <p:extLst>
      <p:ext uri="{BB962C8B-B14F-4D97-AF65-F5344CB8AC3E}">
        <p14:creationId xmlns:p14="http://schemas.microsoft.com/office/powerpoint/2010/main" val="3737105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 preview">
            <a:extLst>
              <a:ext uri="{FF2B5EF4-FFF2-40B4-BE49-F238E27FC236}">
                <a16:creationId xmlns:a16="http://schemas.microsoft.com/office/drawing/2014/main" id="{E29D7241-730D-EBC9-8F9E-2F9B49E498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23" y="2595715"/>
            <a:ext cx="5420852" cy="4065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19,824 Dragonfly Cliparts, Stock Vector and Royalty Free Dragonfly  Illustrations">
            <a:extLst>
              <a:ext uri="{FF2B5EF4-FFF2-40B4-BE49-F238E27FC236}">
                <a16:creationId xmlns:a16="http://schemas.microsoft.com/office/drawing/2014/main" id="{90588D3B-02AA-CF10-DA88-7BBA665BAD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5658" y="574937"/>
            <a:ext cx="1217367" cy="950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ute Grasshopper Cartoon Isolated On White Background Royalty Free SVG,  Cliparts, Vectors, And Stock Illustration. Image 104461045.">
            <a:extLst>
              <a:ext uri="{FF2B5EF4-FFF2-40B4-BE49-F238E27FC236}">
                <a16:creationId xmlns:a16="http://schemas.microsoft.com/office/drawing/2014/main" id="{D6B59741-4E0A-CB0D-A9B4-3EEB64AB33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041939" y="4847264"/>
            <a:ext cx="1417215" cy="853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CD7F8CA-29A0-B239-63A1-7F9BCFB5579D}"/>
              </a:ext>
            </a:extLst>
          </p:cNvPr>
          <p:cNvCxnSpPr>
            <a:cxnSpLocks/>
          </p:cNvCxnSpPr>
          <p:nvPr/>
        </p:nvCxnSpPr>
        <p:spPr>
          <a:xfrm>
            <a:off x="1153456" y="1404188"/>
            <a:ext cx="665512" cy="127018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0E0F102-7B86-2FE1-BE3F-513D1E8AE318}"/>
              </a:ext>
            </a:extLst>
          </p:cNvPr>
          <p:cNvCxnSpPr>
            <a:cxnSpLocks/>
          </p:cNvCxnSpPr>
          <p:nvPr/>
        </p:nvCxnSpPr>
        <p:spPr>
          <a:xfrm flipH="1" flipV="1">
            <a:off x="9438968" y="3736258"/>
            <a:ext cx="947100" cy="117225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s://attachments.office.net/owa/Nicola.Debney%40tividalehall.sandwell.sch.uk/service.svc/s/GetAttachmentThumbnail?id=AAMkAGIzMWYxMWJiLTM1NGEtNGI5OC05MWZkLTBhMDdjMDU3ZjQ2MgBGAAAAAAD5v860S7hdTIZtKfdDYmXaBwAcbik6q3jRS5UrNdR8G7Z8AAAAAAEMAAAcbik6q3jRS5UrNdR8G7Z8AAZngGO7AAABEgAQACEELDC88G9CisjqhLq3Iso%3D&amp;thumbnailType=2&amp;token=eyJhbGciOiJSUzI1NiIsImtpZCI6IkU1RDJGMEY4REE5M0I2NzA5QzQzQTlFOEE2MTQzQzAzRDYyRjlBODAiLCJ0eXAiOiJKV1QiLCJ4NXQiOiI1ZEx3LU5xVHRuQ2NRNm5vcGhROEE5WXZtb0EifQ.eyJvcmlnaW4iOiJodHRwczovL291dGxvb2sub2ZmaWNlLmNvbSIsInVjIjoiMjM3NDdmNTI5MzIzNDNmYWI0MmUzMWJmY2JmMzQ5MTQiLCJzaWduaW5fc3RhdGUiOlsiaW5rbm93bm50d2siLCJrbXNpIl0sInZlciI6IkV4Y2hhbmdlLkNhbGxiYWNrLlYxIiwiYXBwY3R4c2VuZGVyIjoiT3dhRG93bmxvYWRAM2UzYzMxYzktOGNkNy00MmM4LWFjYzItZTljMjQ5YmYyYWVhIiwiaXNzcmluZyI6IldXIiwiYXBwY3R4Ijoie1wibXNleGNocHJvdFwiOlwib3dhXCIsXCJwdWlkXCI6XCIxMTUzODM2Mjk2NzI2OTM4NTQ2XCIsXCJzY29wZVwiOlwiT3dhRG93bmxvYWRcIixcIm9pZFwiOlwiOGRhYThjNjktN2ZjOS00Nzk3LWEwNTgtZTVhZWEwYmYyMDQzXCIsXCJwcmltYXJ5c2lkXCI6XCJTLTEtNS0yMS0yNTU5MTg0NzQtNDA2NTYzNzEwLTQyODc0NTYwNzEtNjMxMTkxN1wifSIsIm5iZiI6MTcyMDE4OTcyOSwiZXhwIjoxNzIwMTkwMDI5LCJpc3MiOiIwMDAwMDAwMi0wMDAwLTBmZjEtY2UwMC0wMDAwMDAwMDAwMDBAM2UzYzMxYzktOGNkNy00MmM4LWFjYzItZTljMjQ5YmYyYWVhIiwiYXVkIjoiMDAwMDAwMDItMDAwMC0wZmYxLWNlMDAtMDAwMDAwMDAwMDAwL2F0dGFjaG1lbnRzLm9mZmljZS5uZXRAM2UzYzMxYzktOGNkNy00MmM4LWFjYzItZTljMjQ5YmYyYWVhIiwiaGFwcCI6Im93YSJ9.Mdzdn_yYrbXL0RL9D3H_r6vztPnLJpKO9_POhm4JAP-ot-QBmsaw_HZUYnoGJcNwPvxP7znGeYcoMcPYk290EXFMBo2BY9lwqGLXiRRQS-nD9glaEkA3ufDOiryaa62gA4AnXEFxiMkyFWSSn3eESae_Y5RwU47a44LpmwycszigP1AQPVx-lTBV9dKQWjH2YJz1an0aC_ppAU4JN7Lm9lRBxTI-BA7wGwtA8Y_nUcBtGlw3gg0uBJE40QZ-P6IurvGGdBwFix69isS3XdIsOS7tn7zIYu6mfIHo055CpdjBpCq_vo0sycWqiKIhGLD32zGIYtyF5TZy-cGt_FSEuQ&amp;X-OWA-CANARY=bdvoV1jDN88AAAAAAAAAANC5Ryj_nNwY1n4lp6GMhKNO0zTdNc1A2v1ZhRTxZBohtKa6QFtX694.&amp;owa=outlook.office.com&amp;scriptVer=20240621005.09&amp;clientId=6C21CAEF57DA436DBB3810AA1313F2AA&amp;animation=tru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609" y="159060"/>
            <a:ext cx="5409580" cy="406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6407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3CECA2BE-0443-493F-9413-FC132026C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 descr="School desk with books and pencils with chalkboard in background">
            <a:extLst>
              <a:ext uri="{FF2B5EF4-FFF2-40B4-BE49-F238E27FC236}">
                <a16:creationId xmlns:a16="http://schemas.microsoft.com/office/drawing/2014/main" id="{6167316E-2A2C-DBCE-9CBB-E6B9E035E0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09" r="-1" b="-1"/>
          <a:stretch/>
        </p:blipFill>
        <p:spPr>
          <a:xfrm>
            <a:off x="-56805" y="-81003"/>
            <a:ext cx="12188932" cy="6857999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57C3041F-18C8-4A3F-BB74-556AD2101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2" y="1"/>
            <a:ext cx="12191999" cy="2211293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A49D0A-2E13-1B3A-811A-486E7F23A3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1004"/>
            <a:ext cx="6855490" cy="740550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12800" b="1" u="sng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Expectations</a:t>
            </a:r>
            <a:br>
              <a:rPr lang="en-US" sz="9800" b="1" dirty="0">
                <a:solidFill>
                  <a:schemeClr val="tx1"/>
                </a:solidFill>
              </a:rPr>
            </a:br>
            <a:br>
              <a:rPr lang="en-US" sz="4800" b="1" dirty="0">
                <a:solidFill>
                  <a:schemeClr val="tx1"/>
                </a:solidFill>
              </a:rPr>
            </a:br>
            <a:endParaRPr lang="en-US" sz="4800" b="1" dirty="0">
              <a:solidFill>
                <a:schemeClr val="tx1"/>
              </a:solidFill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2B28B90-B579-47ED-A625-BAD03AE6C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930588"/>
            <a:ext cx="12191999" cy="1927411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500" y="6259606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6217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0500AB-3DA7-BF20-06D8-EEBBABE080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133" y="96236"/>
            <a:ext cx="5417576" cy="4063182"/>
          </a:xfrm>
          <a:prstGeom prst="rect">
            <a:avLst/>
          </a:prstGeom>
        </p:spPr>
      </p:pic>
      <p:pic>
        <p:nvPicPr>
          <p:cNvPr id="5" name="Picture 2" descr="19,824 Dragonfly Cliparts, Stock Vector and Royalty Free Dragonfly  Illustrations">
            <a:extLst>
              <a:ext uri="{FF2B5EF4-FFF2-40B4-BE49-F238E27FC236}">
                <a16:creationId xmlns:a16="http://schemas.microsoft.com/office/drawing/2014/main" id="{DDEA397A-D1E5-DC1F-C31B-142167E0C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7315" y="740660"/>
            <a:ext cx="1217367" cy="950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ute Grasshopper Cartoon Isolated On White Background Royalty Free SVG,  Cliparts, Vectors, And Stock Illustration. Image 104461045.">
            <a:extLst>
              <a:ext uri="{FF2B5EF4-FFF2-40B4-BE49-F238E27FC236}">
                <a16:creationId xmlns:a16="http://schemas.microsoft.com/office/drawing/2014/main" id="{F4683E6E-7B78-79F3-5763-BF61973FD0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70687" y="491574"/>
            <a:ext cx="1417215" cy="853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FF76E7E-FBC5-B8F7-A9DA-567BB104447F}"/>
              </a:ext>
            </a:extLst>
          </p:cNvPr>
          <p:cNvCxnSpPr>
            <a:cxnSpLocks/>
          </p:cNvCxnSpPr>
          <p:nvPr/>
        </p:nvCxnSpPr>
        <p:spPr>
          <a:xfrm>
            <a:off x="1153456" y="1404188"/>
            <a:ext cx="1039138" cy="48360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305E4DEF-3500-2A8D-F119-BB963DCEBAAA}"/>
              </a:ext>
            </a:extLst>
          </p:cNvPr>
          <p:cNvCxnSpPr>
            <a:cxnSpLocks/>
          </p:cNvCxnSpPr>
          <p:nvPr/>
        </p:nvCxnSpPr>
        <p:spPr>
          <a:xfrm flipH="1">
            <a:off x="6058215" y="1404188"/>
            <a:ext cx="1712472" cy="723639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Image preview">
            <a:extLst>
              <a:ext uri="{FF2B5EF4-FFF2-40B4-BE49-F238E27FC236}">
                <a16:creationId xmlns:a16="http://schemas.microsoft.com/office/drawing/2014/main" id="{113AFBB0-DF6D-3C59-4894-3DE7D4FF7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3923" y="2629945"/>
            <a:ext cx="5233964" cy="392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4A56898-F223-DE78-4511-7190B429ABA8}"/>
              </a:ext>
            </a:extLst>
          </p:cNvPr>
          <p:cNvSpPr txBox="1"/>
          <p:nvPr/>
        </p:nvSpPr>
        <p:spPr>
          <a:xfrm>
            <a:off x="154113" y="4592681"/>
            <a:ext cx="6096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54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Doors Open - 8.45 – 8.55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5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3.20</a:t>
            </a:r>
            <a:endParaRPr kumimoji="0" lang="en-GB" altLang="en-US" sz="7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Kinetic Letters Unjoined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955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3" y="232982"/>
            <a:ext cx="1180079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Book bag – no rucksacks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Labelled drinks bottle, which as a healthy school we prefer to be filled with water.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000" u="sng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PLEASE</a:t>
            </a:r>
            <a: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 label all uniform, bags and PE kit. </a:t>
            </a:r>
          </a:p>
        </p:txBody>
      </p:sp>
      <p:pic>
        <p:nvPicPr>
          <p:cNvPr id="3" name="Picture 2" descr="A room with a chalkboard and a bulletin board&#10;&#10;AI-generated content may be incorrect.">
            <a:extLst>
              <a:ext uri="{FF2B5EF4-FFF2-40B4-BE49-F238E27FC236}">
                <a16:creationId xmlns:a16="http://schemas.microsoft.com/office/drawing/2014/main" id="{C2A99653-1D7C-54CD-EE98-789F49923D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8377" y="3621505"/>
            <a:ext cx="2358189" cy="1768642"/>
          </a:xfrm>
          <a:prstGeom prst="rect">
            <a:avLst/>
          </a:prstGeom>
        </p:spPr>
      </p:pic>
      <p:pic>
        <p:nvPicPr>
          <p:cNvPr id="6" name="Picture 5" descr="A school locker with a bulletin board&#10;&#10;AI-generated content may be incorrect.">
            <a:extLst>
              <a:ext uri="{FF2B5EF4-FFF2-40B4-BE49-F238E27FC236}">
                <a16:creationId xmlns:a16="http://schemas.microsoft.com/office/drawing/2014/main" id="{0C651776-62E9-6DEA-A9AC-E6C0492EC6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32" y="3621505"/>
            <a:ext cx="2358190" cy="1768642"/>
          </a:xfrm>
          <a:prstGeom prst="rect">
            <a:avLst/>
          </a:prstGeom>
        </p:spPr>
      </p:pic>
      <p:pic>
        <p:nvPicPr>
          <p:cNvPr id="8" name="Picture 7" descr="A green wall with metal hinges&#10;&#10;AI-generated content may be incorrect.">
            <a:extLst>
              <a:ext uri="{FF2B5EF4-FFF2-40B4-BE49-F238E27FC236}">
                <a16:creationId xmlns:a16="http://schemas.microsoft.com/office/drawing/2014/main" id="{368FC44C-2D2F-0C81-4227-4B5C900F80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788" y="3029953"/>
            <a:ext cx="4572001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7925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lipart Panda - Free Clipart Images">
            <a:extLst>
              <a:ext uri="{FF2B5EF4-FFF2-40B4-BE49-F238E27FC236}">
                <a16:creationId xmlns:a16="http://schemas.microsoft.com/office/drawing/2014/main" id="{6901DF05-6831-E909-73A7-550A333837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1686" y="5353702"/>
            <a:ext cx="1727907" cy="150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>
            <a:extLst>
              <a:ext uri="{FF2B5EF4-FFF2-40B4-BE49-F238E27FC236}">
                <a16:creationId xmlns:a16="http://schemas.microsoft.com/office/drawing/2014/main" id="{5E9D4485-D90F-6101-473A-7C4B1A6E1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4082" y="604062"/>
            <a:ext cx="11444748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400" b="1" i="0" u="sng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Break times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Kinetic Letters Unjoined" panose="00000500000000000000" pitchFamily="50" charset="0"/>
            </a:endParaRPr>
          </a:p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44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Morning and afternoon</a:t>
            </a:r>
          </a:p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4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Coat</a:t>
            </a:r>
            <a:r>
              <a:rPr kumimoji="0" lang="en-GB" altLang="en-US" sz="4400" b="0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every day</a:t>
            </a:r>
          </a:p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44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Healthy snack – must </a:t>
            </a:r>
            <a:r>
              <a:rPr lang="en-GB" altLang="en-US" sz="4400" b="1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not</a:t>
            </a:r>
            <a:r>
              <a:rPr lang="en-GB" altLang="en-US" sz="44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contain nuts</a:t>
            </a:r>
          </a:p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44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Water bottle</a:t>
            </a:r>
          </a:p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44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Cap – hot weather</a:t>
            </a:r>
          </a:p>
        </p:txBody>
      </p:sp>
    </p:spTree>
    <p:extLst>
      <p:ext uri="{BB962C8B-B14F-4D97-AF65-F5344CB8AC3E}">
        <p14:creationId xmlns:p14="http://schemas.microsoft.com/office/powerpoint/2010/main" val="1550304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2145C-05D9-2FB7-CF59-37AB4590B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C4DAB25-E062-3060-91DB-DDA1B18E0D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12511" y="299601"/>
            <a:ext cx="4430830" cy="6258798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3117B4-CC60-51E3-911F-F2CF1A051F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758" y="299601"/>
            <a:ext cx="4344006" cy="625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3638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ee the source image">
            <a:extLst>
              <a:ext uri="{FF2B5EF4-FFF2-40B4-BE49-F238E27FC236}">
                <a16:creationId xmlns:a16="http://schemas.microsoft.com/office/drawing/2014/main" id="{0474E81A-1C06-D8DE-2E57-55D870D1E0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0812" y="4336771"/>
            <a:ext cx="2480648" cy="234595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9C0A585-682C-1416-D553-08B04880736D}"/>
              </a:ext>
            </a:extLst>
          </p:cNvPr>
          <p:cNvSpPr txBox="1"/>
          <p:nvPr/>
        </p:nvSpPr>
        <p:spPr>
          <a:xfrm>
            <a:off x="386375" y="175272"/>
            <a:ext cx="11705105" cy="60430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u="sng" dirty="0"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Dojos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These are points </a:t>
            </a:r>
            <a:r>
              <a:rPr lang="en-GB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that </a:t>
            </a:r>
            <a:r>
              <a:rPr lang="en-GB" sz="3600" dirty="0"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children earn for making good choices with their work and behaviour.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25 dojos they receive a ‘dip in the skip’.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50 dojos, a school pencil.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100 dojos, the children can wear their own clothes for a day, we will send a note home to let you know.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150 dojos, a badge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200 dojos, secret p</a:t>
            </a:r>
            <a:r>
              <a:rPr lang="en-GB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rize</a:t>
            </a:r>
            <a:endParaRPr lang="en-GB" sz="3200" dirty="0">
              <a:solidFill>
                <a:schemeClr val="bg1"/>
              </a:solidFill>
              <a:effectLst/>
              <a:latin typeface="Kinetic Letters Unjoined" panose="000005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4334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F0F9F-40D6-B0BA-EDDE-D2D068EC6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6518" y="261009"/>
            <a:ext cx="4828251" cy="1086056"/>
          </a:xfrm>
        </p:spPr>
        <p:txBody>
          <a:bodyPr>
            <a:normAutofit/>
          </a:bodyPr>
          <a:lstStyle/>
          <a:p>
            <a:r>
              <a:rPr lang="en-GB" sz="6000" u="sng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Uniform and PE Kit </a:t>
            </a:r>
            <a:endParaRPr lang="en-GB" sz="6000" dirty="0">
              <a:solidFill>
                <a:schemeClr val="bg1"/>
              </a:solidFill>
              <a:latin typeface="Kinetic Letters Unjoined" panose="00000500000000000000" pitchFamily="50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D0A44D-866C-7BBD-27C9-1DB66EA8D2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399" y="562291"/>
            <a:ext cx="1628973" cy="2866709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15A063F-9599-D380-73F1-86F13B58B2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7019" y="261009"/>
            <a:ext cx="2047867" cy="2023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C540A97-68CF-FD1B-9F02-2BEB905381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8051" y="5086282"/>
            <a:ext cx="1609950" cy="905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DA1DAF6-BC43-7777-D132-199AEE74BD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64544" y="2633490"/>
            <a:ext cx="943457" cy="21036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414605-85AD-E5A5-F816-9398E912FCAF}"/>
              </a:ext>
            </a:extLst>
          </p:cNvPr>
          <p:cNvSpPr txBox="1"/>
          <p:nvPr/>
        </p:nvSpPr>
        <p:spPr>
          <a:xfrm>
            <a:off x="1876218" y="1443450"/>
            <a:ext cx="8468849" cy="63899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We will let you know PE days once timetables are sorted.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We will keep PE kits in school and send home at half term for washing.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Ensure hair is tied back and earrings are removed. </a:t>
            </a:r>
          </a:p>
          <a:p>
            <a:pPr marL="171450" marR="0" indent="-171450" algn="l">
              <a:lnSpc>
                <a:spcPct val="119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 Please practise getting changed independently during the holidays – buttons, socks etc.</a:t>
            </a:r>
          </a:p>
          <a:p>
            <a:pPr marL="171450" marR="0" indent="-171450" algn="l">
              <a:lnSpc>
                <a:spcPct val="119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3600" b="1" u="sng" kern="140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Kinetic Letters Unjoined" panose="00000500000000000000" pitchFamily="50" charset="0"/>
              </a:rPr>
              <a:t>PLEASE</a:t>
            </a:r>
            <a:r>
              <a:rPr lang="en-GB" sz="3600" kern="1400" dirty="0">
                <a:ln>
                  <a:noFill/>
                </a:ln>
                <a:effectLst/>
                <a:latin typeface="Kinetic Letters Unjoined" panose="00000500000000000000" pitchFamily="50" charset="0"/>
              </a:rPr>
              <a:t> </a:t>
            </a:r>
            <a:r>
              <a:rPr lang="en-GB" sz="3600" kern="14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label everything. </a:t>
            </a:r>
            <a:r>
              <a:rPr lang="en-GB" sz="3600" kern="1400" dirty="0">
                <a:ln>
                  <a:noFill/>
                </a:ln>
                <a:solidFill>
                  <a:schemeClr val="bg1"/>
                </a:solidFill>
                <a:effectLst/>
                <a:latin typeface="Kinetic Letters Unjoined" panose="00000500000000000000" pitchFamily="50" charset="0"/>
              </a:rPr>
              <a:t> </a:t>
            </a:r>
            <a:endParaRPr lang="en-GB" kern="1400" dirty="0">
              <a:ln>
                <a:noFill/>
              </a:ln>
              <a:solidFill>
                <a:schemeClr val="bg1"/>
              </a:solidFill>
              <a:effectLst/>
              <a:latin typeface="Kinetic Letters Unjoined" panose="00000500000000000000" pitchFamily="50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600" kern="1400" dirty="0">
                <a:ln>
                  <a:noFill/>
                </a:ln>
                <a:effectLst/>
                <a:latin typeface="Kinetic Letters Unjoined" panose="00000500000000000000" pitchFamily="50" charset="0"/>
              </a:rPr>
              <a:t> </a:t>
            </a:r>
          </a:p>
          <a:p>
            <a:endParaRPr lang="en-GB" sz="3200" dirty="0"/>
          </a:p>
          <a:p>
            <a:endParaRPr lang="en-GB" sz="3200" dirty="0">
              <a:latin typeface="Kinetic Letters Unjoined" panose="00000500000000000000" pitchFamily="50" charset="0"/>
            </a:endParaRPr>
          </a:p>
          <a:p>
            <a:endParaRPr lang="en-GB" sz="3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BCACD3-40D0-D67E-1212-9D15CB2008DD}"/>
              </a:ext>
            </a:extLst>
          </p:cNvPr>
          <p:cNvSpPr txBox="1"/>
          <p:nvPr/>
        </p:nvSpPr>
        <p:spPr>
          <a:xfrm>
            <a:off x="602901" y="3627372"/>
            <a:ext cx="766437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marR="0" indent="-171450" algn="l">
              <a:lnSpc>
                <a:spcPct val="119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050" kern="1400" dirty="0">
                <a:ln>
                  <a:noFill/>
                </a:ln>
                <a:solidFill>
                  <a:srgbClr val="000000"/>
                </a:solidFill>
                <a:effectLst/>
                <a:latin typeface="Symbol" panose="05050102010706020507" pitchFamily="18" charset="2"/>
              </a:rPr>
              <a:t>·</a:t>
            </a:r>
            <a:r>
              <a:rPr lang="en-GB" sz="105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lang="en-GB" sz="1600" kern="1400" dirty="0">
              <a:ln>
                <a:noFill/>
              </a:ln>
              <a:effectLst/>
              <a:latin typeface="Kinetic Letters Unjoined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9454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51C0BCA8-B9D5-4F84-B063-ABE683EE04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tack of magazines">
            <a:extLst>
              <a:ext uri="{FF2B5EF4-FFF2-40B4-BE49-F238E27FC236}">
                <a16:creationId xmlns:a16="http://schemas.microsoft.com/office/drawing/2014/main" id="{1589C8E0-1C87-9C34-59E7-D83FB705CC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730"/>
          <a:stretch/>
        </p:blipFill>
        <p:spPr>
          <a:xfrm>
            <a:off x="13861" y="-114300"/>
            <a:ext cx="12191979" cy="6858000"/>
          </a:xfrm>
          <a:prstGeom prst="rect">
            <a:avLst/>
          </a:prstGeom>
        </p:spPr>
      </p:pic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148D7B7-CAFA-4089-A365-6371A76FE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3144236 w 12192000"/>
              <a:gd name="connsiteY0" fmla="*/ 859953 h 6858000"/>
              <a:gd name="connsiteX1" fmla="*/ 954990 w 12192000"/>
              <a:gd name="connsiteY1" fmla="*/ 3049201 h 6858000"/>
              <a:gd name="connsiteX2" fmla="*/ 954990 w 12192000"/>
              <a:gd name="connsiteY2" fmla="*/ 3317710 h 6858000"/>
              <a:gd name="connsiteX3" fmla="*/ 954990 w 12192000"/>
              <a:gd name="connsiteY3" fmla="*/ 6057900 h 6858000"/>
              <a:gd name="connsiteX4" fmla="*/ 5334000 w 12192000"/>
              <a:gd name="connsiteY4" fmla="*/ 6057900 h 6858000"/>
              <a:gd name="connsiteX5" fmla="*/ 5334000 w 12192000"/>
              <a:gd name="connsiteY5" fmla="*/ 3049201 h 6858000"/>
              <a:gd name="connsiteX6" fmla="*/ 3144755 w 12192000"/>
              <a:gd name="connsiteY6" fmla="*/ 859953 h 6858000"/>
              <a:gd name="connsiteX7" fmla="*/ 0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2000" h="6858000">
                <a:moveTo>
                  <a:pt x="3144236" y="859953"/>
                </a:moveTo>
                <a:cubicBezTo>
                  <a:pt x="1935127" y="859953"/>
                  <a:pt x="954990" y="1840119"/>
                  <a:pt x="954990" y="3049201"/>
                </a:cubicBezTo>
                <a:lnTo>
                  <a:pt x="954990" y="3317710"/>
                </a:lnTo>
                <a:lnTo>
                  <a:pt x="954990" y="6057900"/>
                </a:lnTo>
                <a:lnTo>
                  <a:pt x="5334000" y="6057900"/>
                </a:lnTo>
                <a:lnTo>
                  <a:pt x="5334000" y="3049201"/>
                </a:lnTo>
                <a:cubicBezTo>
                  <a:pt x="5334000" y="1840119"/>
                  <a:pt x="4353860" y="859953"/>
                  <a:pt x="3144755" y="859953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0000">
              <a:alpha val="6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7B7BCC-1365-F3B8-FDAB-738D79888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6324" y="800100"/>
            <a:ext cx="5291275" cy="489666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11500" b="1" u="sng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The Curriculum</a:t>
            </a:r>
            <a:br>
              <a:rPr lang="en-US" sz="3600" dirty="0">
                <a:solidFill>
                  <a:schemeClr val="tx1"/>
                </a:solidFill>
              </a:rPr>
            </a:br>
            <a:br>
              <a:rPr lang="en-US" sz="3600" dirty="0">
                <a:solidFill>
                  <a:schemeClr val="tx1"/>
                </a:solidFill>
              </a:rPr>
            </a:br>
            <a:endParaRPr lang="en-US" sz="3600" dirty="0">
              <a:solidFill>
                <a:schemeClr val="tx1"/>
              </a:solidFill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7476E355-DC49-4AFB-88DE-62B854B9B3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9851" y="4003443"/>
            <a:ext cx="0" cy="2054457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75247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966" y="497045"/>
            <a:ext cx="8629814" cy="509413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616965" y="1643726"/>
            <a:ext cx="208585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4400" b="1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Autumn Overview on school website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4400" b="1" dirty="0">
              <a:latin typeface="Kinetic Letters Unjoined" panose="000005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B60E6A-2268-FB7A-8804-2F70C939AC98}"/>
              </a:ext>
            </a:extLst>
          </p:cNvPr>
          <p:cNvSpPr txBox="1"/>
          <p:nvPr/>
        </p:nvSpPr>
        <p:spPr>
          <a:xfrm>
            <a:off x="8091436" y="5748885"/>
            <a:ext cx="60943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hlinkClick r:id="rId3"/>
              </a:rPr>
              <a:t>Tividale Hall Primary - Our Curriculum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73887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>
            <a:extLst>
              <a:ext uri="{FF2B5EF4-FFF2-40B4-BE49-F238E27FC236}">
                <a16:creationId xmlns:a16="http://schemas.microsoft.com/office/drawing/2014/main" id="{5E9D4485-D90F-6101-473A-7C4B1A6E1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284" y="757"/>
            <a:ext cx="11444748" cy="1969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Kinetic Letters Unjoined" panose="00000500000000000000" pitchFamily="50" charset="0"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GB" altLang="en-US" sz="5400" b="1" u="sng" dirty="0">
                <a:solidFill>
                  <a:srgbClr val="FF6600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English and Phonics </a:t>
            </a:r>
            <a:endParaRPr lang="en-GB" altLang="en-US" sz="4400" dirty="0">
              <a:solidFill>
                <a:srgbClr val="FF6600"/>
              </a:solidFill>
              <a:latin typeface="Kinetic Letters Unjoined" panose="000005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GB" altLang="en-US" sz="4400" dirty="0"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32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Some of the key texts we look at in the Autumn Term are:</a:t>
            </a:r>
            <a:endParaRPr lang="en-GB" altLang="en-US" sz="4400" dirty="0">
              <a:solidFill>
                <a:schemeClr val="bg1"/>
              </a:solidFill>
              <a:latin typeface="Kinetic Letters Unjoined" panose="000005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 descr="We're Going on a Bear Hunt: 1 (CBH Children / Picture Books) : Rosen,  Michael, Oxenbury, Helen: Amazon.co.uk: Books">
            <a:extLst>
              <a:ext uri="{FF2B5EF4-FFF2-40B4-BE49-F238E27FC236}">
                <a16:creationId xmlns:a16="http://schemas.microsoft.com/office/drawing/2014/main" id="{DAFD50E2-B6B7-D23B-47E0-18D36111CD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286" y="1894134"/>
            <a:ext cx="1654444" cy="150569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In Every House on Every Street by Jess Hitchman (2019, Picture Book ...">
            <a:extLst>
              <a:ext uri="{FF2B5EF4-FFF2-40B4-BE49-F238E27FC236}">
                <a16:creationId xmlns:a16="http://schemas.microsoft.com/office/drawing/2014/main" id="{4ABAA657-C050-6B06-287D-F5B7171728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450" y="1802772"/>
            <a:ext cx="1361663" cy="1572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The Colour Monster by Anna Llenas, Paperback, 9781783704231 | Buy ...">
            <a:extLst>
              <a:ext uri="{FF2B5EF4-FFF2-40B4-BE49-F238E27FC236}">
                <a16:creationId xmlns:a16="http://schemas.microsoft.com/office/drawing/2014/main" id="{1E6B9E7C-9391-F31E-406F-C261BF567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7363" y="1840905"/>
            <a:ext cx="1588995" cy="158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r. Wolf's Week by Colin Hawkins | Goodreads">
            <a:extLst>
              <a:ext uri="{FF2B5EF4-FFF2-40B4-BE49-F238E27FC236}">
                <a16:creationId xmlns:a16="http://schemas.microsoft.com/office/drawing/2014/main" id="{604C8AB5-571A-457F-98A5-2D090DBEB4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658" y="1894134"/>
            <a:ext cx="1429935" cy="147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7DF6DBB-E81E-D2EA-383F-5527820B735C}"/>
              </a:ext>
            </a:extLst>
          </p:cNvPr>
          <p:cNvSpPr txBox="1"/>
          <p:nvPr/>
        </p:nvSpPr>
        <p:spPr>
          <a:xfrm>
            <a:off x="783718" y="3772542"/>
            <a:ext cx="1078188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32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Oral composition, finger spaces, full stops and capital letters.</a:t>
            </a:r>
          </a:p>
          <a:p>
            <a:r>
              <a:rPr lang="en-GB" altLang="en-US" sz="32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Kinetic letters.</a:t>
            </a:r>
          </a:p>
          <a:p>
            <a:endParaRPr lang="en-GB" sz="3200" dirty="0">
              <a:solidFill>
                <a:schemeClr val="bg1"/>
              </a:solidFill>
              <a:latin typeface="Kinetic Letters Unjoined" panose="000005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Daily phonics and reading sessions.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59972" t="20089" r="11113" b="29196"/>
          <a:stretch/>
        </p:blipFill>
        <p:spPr>
          <a:xfrm>
            <a:off x="6174658" y="5516174"/>
            <a:ext cx="839656" cy="8279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86763" y="5557010"/>
            <a:ext cx="1083374" cy="746324"/>
          </a:xfrm>
          <a:prstGeom prst="rect">
            <a:avLst/>
          </a:prstGeom>
        </p:spPr>
      </p:pic>
      <p:pic>
        <p:nvPicPr>
          <p:cNvPr id="10" name="Picture 2" descr="Resources – Kinetic Letter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135" y="4487573"/>
            <a:ext cx="1214445" cy="971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75830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>
            <a:extLst>
              <a:ext uri="{FF2B5EF4-FFF2-40B4-BE49-F238E27FC236}">
                <a16:creationId xmlns:a16="http://schemas.microsoft.com/office/drawing/2014/main" id="{5E9D4485-D90F-6101-473A-7C4B1A6E1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413" y="197431"/>
            <a:ext cx="11444748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Kinetic Letters Unjoined" panose="00000500000000000000" pitchFamily="50" charset="0"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GB" altLang="en-US" sz="5400" b="1" u="sng" dirty="0">
                <a:solidFill>
                  <a:srgbClr val="FF6600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Maths</a:t>
            </a: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GB" altLang="en-US" sz="5400" b="1" u="sng" dirty="0">
              <a:latin typeface="Kinetic Letters Unjoined" panose="000005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44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Place Value 1-10</a:t>
            </a:r>
          </a:p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44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Addition and Subtraction 1-10</a:t>
            </a:r>
          </a:p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44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Place Value 1-20</a:t>
            </a:r>
          </a:p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44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2D and 3D shapes </a:t>
            </a:r>
          </a:p>
        </p:txBody>
      </p:sp>
      <p:pic>
        <p:nvPicPr>
          <p:cNvPr id="3" name="Picture 4" descr="White Rose Maths - Happy Learning :Happy Learni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0464" y="2504399"/>
            <a:ext cx="2970079" cy="198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723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>
            <a:extLst>
              <a:ext uri="{FF2B5EF4-FFF2-40B4-BE49-F238E27FC236}">
                <a16:creationId xmlns:a16="http://schemas.microsoft.com/office/drawing/2014/main" id="{5E9D4485-D90F-6101-473A-7C4B1A6E1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803" y="-111454"/>
            <a:ext cx="11898405" cy="6617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Kinetic Letters Unjoined" panose="00000500000000000000" pitchFamily="50" charset="0"/>
            </a:endParaRPr>
          </a:p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4000" b="1" u="sng" dirty="0">
                <a:solidFill>
                  <a:srgbClr val="FF6600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Geography</a:t>
            </a:r>
            <a:r>
              <a:rPr lang="en-GB" altLang="en-US" sz="4000" dirty="0">
                <a:solidFill>
                  <a:srgbClr val="FF6600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4000" dirty="0"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GB" altLang="en-US" sz="40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will be exploring our school environment, the local area and Dudley.</a:t>
            </a:r>
          </a:p>
          <a:p>
            <a:pPr marL="571500" indent="-5715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4000" b="1" u="sng" dirty="0">
                <a:solidFill>
                  <a:srgbClr val="FF6600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History</a:t>
            </a:r>
            <a:r>
              <a:rPr lang="en-GB" altLang="en-US" sz="4000" dirty="0"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 -</a:t>
            </a:r>
            <a:r>
              <a:rPr lang="en-GB" altLang="en-US" sz="40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will be learning about homes and toys from the past. </a:t>
            </a:r>
          </a:p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4000" b="1" u="sng" dirty="0">
                <a:solidFill>
                  <a:srgbClr val="FF6600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Art / DT</a:t>
            </a:r>
            <a:r>
              <a:rPr lang="en-US" altLang="en-US" sz="4000" dirty="0">
                <a:solidFill>
                  <a:srgbClr val="FF6600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altLang="en-US" sz="40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will be looking at the artist Georgia O’Keeffe and creating artwork by printing. We will explore 3D structures and joins. </a:t>
            </a:r>
          </a:p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4000" b="1" u="sng" dirty="0">
                <a:solidFill>
                  <a:srgbClr val="FF6600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Science</a:t>
            </a:r>
            <a:r>
              <a:rPr lang="en-US" altLang="en-US" sz="4000" dirty="0">
                <a:solidFill>
                  <a:srgbClr val="FF6600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will be looking at ourselves, our bodies and our senses. We will also be learning about the weather and seasons</a:t>
            </a:r>
            <a:r>
              <a:rPr lang="en-US" altLang="en-US" sz="4000" b="1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4000" b="1" u="sng" dirty="0">
                <a:solidFill>
                  <a:srgbClr val="FF6600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Music </a:t>
            </a:r>
            <a:r>
              <a:rPr lang="en-US" altLang="en-US" sz="4000" b="1" dirty="0">
                <a:solidFill>
                  <a:srgbClr val="FFC000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will be exploring sounds.</a:t>
            </a:r>
          </a:p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4000" b="1" u="sng" dirty="0">
                <a:solidFill>
                  <a:srgbClr val="FF6600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RE </a:t>
            </a:r>
            <a:r>
              <a:rPr lang="en-US" altLang="en-US" sz="4000" b="1" dirty="0">
                <a:solidFill>
                  <a:srgbClr val="FF6600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How</a:t>
            </a:r>
            <a:r>
              <a:rPr lang="en-US" altLang="en-US" sz="4000" dirty="0"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do we celebrate special times? and What is God like?</a:t>
            </a:r>
          </a:p>
          <a:p>
            <a:pPr marL="571500" marR="0" lvl="0" indent="-571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4000" b="1" u="sng" dirty="0">
                <a:solidFill>
                  <a:srgbClr val="FF6600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Computing</a:t>
            </a:r>
            <a:r>
              <a:rPr lang="en-US" altLang="en-US" sz="4000" dirty="0"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will be looking at the use of technology at home and school  </a:t>
            </a:r>
            <a:endParaRPr lang="en-GB" altLang="en-US" sz="4000" dirty="0">
              <a:solidFill>
                <a:schemeClr val="bg1"/>
              </a:solidFill>
              <a:latin typeface="Kinetic Letters Unjoined" panose="000005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4744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CECA2BE-0443-493F-9413-FC132026C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Green building in a cornfield">
            <a:extLst>
              <a:ext uri="{FF2B5EF4-FFF2-40B4-BE49-F238E27FC236}">
                <a16:creationId xmlns:a16="http://schemas.microsoft.com/office/drawing/2014/main" id="{2EC6243B-364D-465B-4E3F-D18225C2C4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09" r="-1" b="-1"/>
          <a:stretch/>
        </p:blipFill>
        <p:spPr>
          <a:xfrm>
            <a:off x="-5" y="1"/>
            <a:ext cx="12188932" cy="685799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7C3041F-18C8-4A3F-BB74-556AD2101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2" y="1"/>
            <a:ext cx="12191999" cy="2211293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01DA24-473D-1002-CCB9-86E8D2191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499" y="598393"/>
            <a:ext cx="7819711" cy="192741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8000" b="1" u="sng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Trips and Experiences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2B28B90-B579-47ED-A625-BAD03AE6C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930588"/>
            <a:ext cx="12191999" cy="1927411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500" y="6259606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00607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54883D7-210D-89A8-4B74-F6FA4003DFEB}"/>
              </a:ext>
            </a:extLst>
          </p:cNvPr>
          <p:cNvSpPr txBox="1"/>
          <p:nvPr/>
        </p:nvSpPr>
        <p:spPr>
          <a:xfrm>
            <a:off x="2387279" y="479070"/>
            <a:ext cx="7219708" cy="255454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4000" b="1" u="sng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Autumn Term</a:t>
            </a:r>
            <a:b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</a:br>
            <a: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Christmas Performance</a:t>
            </a:r>
            <a:b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</a:br>
            <a: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Walk around local area </a:t>
            </a:r>
            <a:b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</a:br>
            <a: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Experience day - toys from the past </a:t>
            </a:r>
            <a:endParaRPr lang="en-GB" sz="4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84FE84-41AC-6C8B-6DF7-8C4440CBA2D5}"/>
              </a:ext>
            </a:extLst>
          </p:cNvPr>
          <p:cNvSpPr txBox="1"/>
          <p:nvPr/>
        </p:nvSpPr>
        <p:spPr>
          <a:xfrm>
            <a:off x="368705" y="3824385"/>
            <a:ext cx="5123725" cy="2554545"/>
          </a:xfrm>
          <a:prstGeom prst="rect">
            <a:avLst/>
          </a:prstGeom>
          <a:noFill/>
          <a:ln w="57150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4000" b="1" u="sng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Spring Term</a:t>
            </a:r>
            <a:b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</a:br>
            <a: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Trip to Warwick Castle</a:t>
            </a:r>
            <a:b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</a:br>
            <a: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Easter Bonnet Parade</a:t>
            </a:r>
            <a:b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</a:br>
            <a: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Experience Day - Animals</a:t>
            </a:r>
            <a:endParaRPr lang="en-GB" sz="4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34CCFD-A585-4935-040C-F2FBCB576948}"/>
              </a:ext>
            </a:extLst>
          </p:cNvPr>
          <p:cNvSpPr txBox="1"/>
          <p:nvPr/>
        </p:nvSpPr>
        <p:spPr>
          <a:xfrm>
            <a:off x="6699571" y="4132162"/>
            <a:ext cx="4852927" cy="1938992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4000" b="1" u="sng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Summer Term</a:t>
            </a:r>
            <a:b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</a:br>
            <a: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Year Group Assembly </a:t>
            </a:r>
            <a:b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</a:br>
            <a:r>
              <a:rPr lang="en-US" sz="40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Sports Day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8427909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CECA2BE-0443-493F-9413-FC132026C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E44A95-4524-353B-70A3-CECC5F0EFF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968" r="-1" b="-1"/>
          <a:stretch/>
        </p:blipFill>
        <p:spPr>
          <a:xfrm>
            <a:off x="20" y="1"/>
            <a:ext cx="12188932" cy="685799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7C3041F-18C8-4A3F-BB74-556AD2101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2" y="1"/>
            <a:ext cx="12191999" cy="2211293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35965-ED10-EE7C-56C6-5704D7718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0202" y="422612"/>
            <a:ext cx="7973788" cy="15669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8000" b="1" u="sng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School Nurse Sessions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2B28B90-B579-47ED-A625-BAD03AE6C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930588"/>
            <a:ext cx="12191999" cy="1927411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527E85-605A-FD72-17A6-8E36E42B9E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52500" y="5661214"/>
            <a:ext cx="9563100" cy="46186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200" b="1" cap="all" spc="300" dirty="0">
                <a:solidFill>
                  <a:schemeClr val="accent6">
                    <a:lumMod val="50000"/>
                  </a:schemeClr>
                </a:solidFill>
              </a:rPr>
              <a:t>The RSE Curriculum 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500" y="6259606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87671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3CECA2BE-0443-493F-9413-FC132026C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9" name="Picture 18" descr="Neat empty education desk">
            <a:extLst>
              <a:ext uri="{FF2B5EF4-FFF2-40B4-BE49-F238E27FC236}">
                <a16:creationId xmlns:a16="http://schemas.microsoft.com/office/drawing/2014/main" id="{FA3901DB-890C-D3C2-4941-34F252C69A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09" r="-1" b="-1"/>
          <a:stretch/>
        </p:blipFill>
        <p:spPr>
          <a:xfrm>
            <a:off x="20" y="1"/>
            <a:ext cx="12188932" cy="685799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57C3041F-18C8-4A3F-BB74-556AD2101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2" y="1"/>
            <a:ext cx="12191999" cy="2211293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D9C5AD-E7FB-FC76-D5B0-00BBF5ECA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598393"/>
            <a:ext cx="6855490" cy="1192455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18400" b="1" u="sng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Homework</a:t>
            </a:r>
            <a:endParaRPr lang="en-US" sz="4800" b="1" u="sng" dirty="0">
              <a:solidFill>
                <a:schemeClr val="tx1"/>
              </a:solidFill>
              <a:latin typeface="Kinetic Letters Unjoined" panose="00000500000000000000" pitchFamily="50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2B28B90-B579-47ED-A625-BAD03AE6C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930588"/>
            <a:ext cx="12191999" cy="1927411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500" y="6259606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17503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07957E37-8D82-DFE4-3DD5-C6C5B757D7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856" y="386476"/>
            <a:ext cx="1322798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600" b="1" i="0" u="sng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Reading</a:t>
            </a:r>
            <a:endParaRPr kumimoji="0" lang="en-GB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Kinetic Letters Unjoined" panose="00000500000000000000" pitchFamily="50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Kinetic Letters Unjoined" panose="00000500000000000000" pitchFamily="50" charset="0"/>
            </a:endParaRPr>
          </a:p>
        </p:txBody>
      </p:sp>
      <p:pic>
        <p:nvPicPr>
          <p:cNvPr id="5" name="Picture 2" descr="Reading Books for Little Wandle | Resources For Schools | Badger Learning">
            <a:extLst>
              <a:ext uri="{FF2B5EF4-FFF2-40B4-BE49-F238E27FC236}">
                <a16:creationId xmlns:a16="http://schemas.microsoft.com/office/drawing/2014/main" id="{BB57315D-9C06-F37A-0675-623FA1BD2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0" t="13336" r="21904" b="18571"/>
          <a:stretch>
            <a:fillRect/>
          </a:stretch>
        </p:blipFill>
        <p:spPr bwMode="auto">
          <a:xfrm>
            <a:off x="9525837" y="205063"/>
            <a:ext cx="2048189" cy="221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C6F4EF4A-5A56-E2F6-7448-4FA34E1B16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079" y="1195970"/>
            <a:ext cx="11699631" cy="50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36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Reading books will be sent home on a </a:t>
            </a:r>
            <a:r>
              <a:rPr kumimoji="0" lang="en-GB" altLang="en-US" sz="36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Thursday</a:t>
            </a:r>
            <a:r>
              <a:rPr kumimoji="0" lang="en-GB" altLang="en-US" sz="36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Reading Diary</a:t>
            </a:r>
            <a:endParaRPr kumimoji="0" lang="en-GB" altLang="en-US" sz="36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Kinetic Letters Unjoined" panose="00000500000000000000" pitchFamily="50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Books need to be r</a:t>
            </a:r>
            <a:r>
              <a:rPr kumimoji="0" lang="en-GB" altLang="en-US" sz="36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eturned by the following </a:t>
            </a:r>
            <a:r>
              <a:rPr kumimoji="0" lang="en-GB" altLang="en-US" sz="36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Monday 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Online Library – Collins </a:t>
            </a:r>
            <a:r>
              <a:rPr lang="en-GB" altLang="en-US" sz="3600" dirty="0" err="1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Ebooks</a:t>
            </a:r>
            <a:endParaRPr lang="en-GB" altLang="en-US" sz="3600" dirty="0">
              <a:solidFill>
                <a:schemeClr val="bg1"/>
              </a:solidFill>
              <a:latin typeface="Kinetic Letters Unjoined" panose="000005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Different skills to reception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Linked to phonic knowledge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Half termly assessments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95% fluency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Library books - </a:t>
            </a:r>
            <a:r>
              <a:rPr lang="en-GB" altLang="en-US" sz="3600" b="1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Friday</a:t>
            </a:r>
            <a:endParaRPr lang="en-GB" altLang="en-US" sz="2800" b="1" dirty="0">
              <a:latin typeface="Kinetic Letters Unjoined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7342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6825" y="702208"/>
            <a:ext cx="11245175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u="sng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Spellings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Weekly spellings in reading diary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List of Year 1 Common Exception Words (CEW)/Tricky Words</a:t>
            </a:r>
          </a:p>
          <a:p>
            <a:r>
              <a:rPr lang="en-US" sz="5400" b="1" u="sng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Handwriting</a:t>
            </a:r>
            <a:r>
              <a:rPr lang="en-US" sz="54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US" sz="5400" dirty="0">
                <a:solidFill>
                  <a:schemeClr val="bg1"/>
                </a:solidFill>
                <a:latin typeface="Kinetic Letters Unjoined" panose="00000500000000000000" pitchFamily="50" charset="0"/>
              </a:rPr>
              <a:t>Letter families – Kinetic Letters</a:t>
            </a:r>
          </a:p>
          <a:p>
            <a:endParaRPr lang="en-US" sz="5400" dirty="0">
              <a:solidFill>
                <a:schemeClr val="bg1"/>
              </a:solidFill>
              <a:latin typeface="Kinetic Letters Unjoined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7680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FF4F1B1F-38C9-4BA3-8793-E2B6FC978C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Bubble sheet test paper and pencil">
            <a:extLst>
              <a:ext uri="{FF2B5EF4-FFF2-40B4-BE49-F238E27FC236}">
                <a16:creationId xmlns:a16="http://schemas.microsoft.com/office/drawing/2014/main" id="{A44C7015-71FF-2676-FB87-64DE55129B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5252" b="8209"/>
          <a:stretch/>
        </p:blipFill>
        <p:spPr>
          <a:xfrm>
            <a:off x="6822" y="10"/>
            <a:ext cx="12191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ADD2967-6CCB-8167-ACC0-8F774CFEC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8317" y="1256045"/>
            <a:ext cx="7863426" cy="235131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8800" b="1" u="sng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Statutory Assessments</a:t>
            </a:r>
            <a:br>
              <a:rPr lang="en-US" b="1" u="sng" dirty="0">
                <a:solidFill>
                  <a:srgbClr val="FFFFFF"/>
                </a:solidFill>
              </a:rPr>
            </a:br>
            <a:endParaRPr lang="en-US" b="1" u="sng" dirty="0">
              <a:solidFill>
                <a:srgbClr val="FFFFFF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B5C80BC-C547-4FD8-9B68-6A9207F0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1557" y="3481804"/>
            <a:ext cx="0" cy="131078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22518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184" y="1979329"/>
            <a:ext cx="3324936" cy="2920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635966" y="1085157"/>
            <a:ext cx="654077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4800" b="1" u="sng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Phonic Screening Check (PSC)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3600" b="1" u="sng" dirty="0">
              <a:solidFill>
                <a:schemeClr val="bg1"/>
              </a:solidFill>
              <a:latin typeface="Kinetic Letters Unjoined" panose="000005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In June all children in Year 1 complete a phonic screening check. </a:t>
            </a:r>
            <a:endParaRPr lang="en-GB" altLang="en-US" sz="3600" dirty="0">
              <a:solidFill>
                <a:schemeClr val="bg1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 children have to read 20 real words and 20 pseudo (alien) words.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Meeting later in the year.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3600" dirty="0">
              <a:latin typeface="Kinetic Letters Unjoined" panose="000005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2204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AD4CCDA-06BF-4D2A-B44F-195AEC0B5B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69F96FE-C3F5-4F02-8428-78ADCB975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Green dialogue boxes">
            <a:extLst>
              <a:ext uri="{FF2B5EF4-FFF2-40B4-BE49-F238E27FC236}">
                <a16:creationId xmlns:a16="http://schemas.microsoft.com/office/drawing/2014/main" id="{4E087F1F-0A91-A1EF-C36A-C23D2A48A1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112" b="15320"/>
          <a:stretch/>
        </p:blipFill>
        <p:spPr>
          <a:xfrm>
            <a:off x="20" y="1"/>
            <a:ext cx="12191979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80C6B76-4D7E-4FE2-84E4-C4734B2B4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3078542"/>
            <a:ext cx="12191999" cy="3779457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5000"/>
                </a:srgbClr>
              </a:gs>
              <a:gs pos="100000">
                <a:srgbClr val="000000">
                  <a:alpha val="6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4F7931-F79B-BD84-F08B-892563057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876" y="3429000"/>
            <a:ext cx="10447724" cy="1856529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13800" b="1" u="sng" dirty="0">
                <a:solidFill>
                  <a:schemeClr val="tx1"/>
                </a:solidFill>
                <a:latin typeface="Kinetic Letters Unjoined" panose="00000500000000000000" pitchFamily="50" charset="0"/>
              </a:rPr>
              <a:t>Communication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4990" y="5503528"/>
            <a:ext cx="10325101" cy="0"/>
          </a:xfrm>
          <a:prstGeom prst="line">
            <a:avLst/>
          </a:prstGeom>
          <a:ln w="1079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15848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426449D-7BFE-03BB-7D94-827DB19C5159}"/>
              </a:ext>
            </a:extLst>
          </p:cNvPr>
          <p:cNvSpPr txBox="1"/>
          <p:nvPr/>
        </p:nvSpPr>
        <p:spPr>
          <a:xfrm>
            <a:off x="774027" y="0"/>
            <a:ext cx="11306802" cy="73096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3200" dirty="0">
              <a:effectLst/>
              <a:latin typeface="Kinetic Letters Unjoined" panose="000005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u="sng" dirty="0"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School Office </a:t>
            </a:r>
            <a:r>
              <a:rPr lang="en-GB" sz="3600" dirty="0">
                <a:solidFill>
                  <a:schemeClr val="bg1"/>
                </a:solidFill>
                <a:effectLst/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– Phone or email </a:t>
            </a:r>
            <a:endParaRPr lang="en-GB" sz="3600" dirty="0">
              <a:solidFill>
                <a:schemeClr val="bg1"/>
              </a:solidFill>
              <a:latin typeface="Kinetic Letters Unjoined" panose="000005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3600" dirty="0">
              <a:solidFill>
                <a:schemeClr val="bg1"/>
              </a:solidFill>
              <a:latin typeface="Kinetic Letters Unjoined" panose="000005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u="sng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Newsletter </a:t>
            </a:r>
            <a:r>
              <a:rPr lang="en-GB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– Information about upcoming events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3600" dirty="0">
              <a:solidFill>
                <a:schemeClr val="bg1"/>
              </a:solidFill>
              <a:latin typeface="Kinetic Letters Unjoined" panose="000005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u="sng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Parent Consultations </a:t>
            </a:r>
            <a:r>
              <a:rPr lang="en-GB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– Termly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3600" dirty="0">
              <a:solidFill>
                <a:schemeClr val="bg1"/>
              </a:solidFill>
              <a:latin typeface="Kinetic Letters Unjoined" panose="000005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u="sng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Parent Workshops </a:t>
            </a:r>
            <a:r>
              <a:rPr lang="en-GB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– Throughout the year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3600" dirty="0">
              <a:solidFill>
                <a:schemeClr val="bg1"/>
              </a:solidFill>
              <a:latin typeface="Kinetic Letters Unjoined" panose="000005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u="sng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Open Door Policy </a:t>
            </a:r>
            <a:r>
              <a:rPr lang="en-GB" sz="3600" dirty="0">
                <a:solidFill>
                  <a:schemeClr val="bg1"/>
                </a:solidFill>
                <a:latin typeface="Kinetic Letters Unjoined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– Meeting with class teacher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3600" dirty="0">
              <a:solidFill>
                <a:schemeClr val="bg1"/>
              </a:solidFill>
              <a:latin typeface="Kinetic Letters Unjoined" panose="00000500000000000000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070365"/>
      </p:ext>
    </p:extLst>
  </p:cSld>
  <p:clrMapOvr>
    <a:masterClrMapping/>
  </p:clrMapOvr>
</p:sld>
</file>

<file path=ppt/theme/theme1.xml><?xml version="1.0" encoding="utf-8"?>
<a:theme xmlns:a="http://schemas.openxmlformats.org/drawingml/2006/main" name="VaultVTI">
  <a:themeElements>
    <a:clrScheme name="AnalogousFromRegularSeedLeftStep">
      <a:dk1>
        <a:srgbClr val="000000"/>
      </a:dk1>
      <a:lt1>
        <a:srgbClr val="FFFFFF"/>
      </a:lt1>
      <a:dk2>
        <a:srgbClr val="1B302B"/>
      </a:dk2>
      <a:lt2>
        <a:srgbClr val="F0F1F3"/>
      </a:lt2>
      <a:accent1>
        <a:srgbClr val="C09C22"/>
      </a:accent1>
      <a:accent2>
        <a:srgbClr val="D55B17"/>
      </a:accent2>
      <a:accent3>
        <a:srgbClr val="E72934"/>
      </a:accent3>
      <a:accent4>
        <a:srgbClr val="D51771"/>
      </a:accent4>
      <a:accent5>
        <a:srgbClr val="E729D2"/>
      </a:accent5>
      <a:accent6>
        <a:srgbClr val="9B17D5"/>
      </a:accent6>
      <a:hlink>
        <a:srgbClr val="5971C7"/>
      </a:hlink>
      <a:folHlink>
        <a:srgbClr val="7F7F7F"/>
      </a:folHlink>
    </a:clrScheme>
    <a:fontScheme name="Custom 5">
      <a:majorFont>
        <a:latin typeface="Georgia Pro Light"/>
        <a:ea typeface=""/>
        <a:cs typeface=""/>
      </a:majorFont>
      <a:minorFont>
        <a:latin typeface="Georgia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ultVTI" id="{144E1EB0-F9F9-4F8D-8264-A2820BA0C47A}" vid="{3A992A48-7697-4A22-A884-B4A11E6218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504</TotalTime>
  <Words>613</Words>
  <Application>Microsoft Office PowerPoint</Application>
  <PresentationFormat>Widescreen</PresentationFormat>
  <Paragraphs>105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Arial</vt:lpstr>
      <vt:lpstr>Calibri</vt:lpstr>
      <vt:lpstr>Georgia Pro Light</vt:lpstr>
      <vt:lpstr>Kinetic Letters Unjoined</vt:lpstr>
      <vt:lpstr>Symbol</vt:lpstr>
      <vt:lpstr>Verdana</vt:lpstr>
      <vt:lpstr>VaultVTI</vt:lpstr>
      <vt:lpstr>Transition meeting  for parents of children going into  in Year 1    </vt:lpstr>
      <vt:lpstr>Class Teachers</vt:lpstr>
      <vt:lpstr>PowerPoint Presentation</vt:lpstr>
      <vt:lpstr>Expectations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Uniform and PE Kit </vt:lpstr>
      <vt:lpstr>The Curriculum  </vt:lpstr>
      <vt:lpstr>PowerPoint Presentation</vt:lpstr>
      <vt:lpstr>PowerPoint Presentation</vt:lpstr>
      <vt:lpstr>PowerPoint Presentation</vt:lpstr>
      <vt:lpstr>PowerPoint Presentation</vt:lpstr>
      <vt:lpstr>Trips and Experiences</vt:lpstr>
      <vt:lpstr>PowerPoint Presentation</vt:lpstr>
      <vt:lpstr>School Nurse Sessions</vt:lpstr>
      <vt:lpstr>Homework</vt:lpstr>
      <vt:lpstr>PowerPoint Presentation</vt:lpstr>
      <vt:lpstr>PowerPoint Presentation</vt:lpstr>
      <vt:lpstr>Statutory Assessments </vt:lpstr>
      <vt:lpstr>PowerPoint Presentation</vt:lpstr>
      <vt:lpstr>Communication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Transition Meeting  for Parents of children going into  Dragonflies or Grasshoppers in Year 1</dc:title>
  <dc:creator>Liz Mee</dc:creator>
  <cp:lastModifiedBy>Nicola Debney</cp:lastModifiedBy>
  <cp:revision>21</cp:revision>
  <dcterms:created xsi:type="dcterms:W3CDTF">2024-06-26T10:39:53Z</dcterms:created>
  <dcterms:modified xsi:type="dcterms:W3CDTF">2025-07-11T07:24:39Z</dcterms:modified>
</cp:coreProperties>
</file>