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3" r:id="rId4"/>
  </p:sldMasterIdLst>
  <p:notesMasterIdLst>
    <p:notesMasterId r:id="rId24"/>
  </p:notesMasterIdLst>
  <p:sldIdLst>
    <p:sldId id="256" r:id="rId5"/>
    <p:sldId id="258" r:id="rId6"/>
    <p:sldId id="259" r:id="rId7"/>
    <p:sldId id="260" r:id="rId8"/>
    <p:sldId id="270" r:id="rId9"/>
    <p:sldId id="272" r:id="rId10"/>
    <p:sldId id="268" r:id="rId11"/>
    <p:sldId id="271" r:id="rId12"/>
    <p:sldId id="273" r:id="rId13"/>
    <p:sldId id="261" r:id="rId14"/>
    <p:sldId id="269" r:id="rId15"/>
    <p:sldId id="275" r:id="rId16"/>
    <p:sldId id="276" r:id="rId17"/>
    <p:sldId id="285" r:id="rId18"/>
    <p:sldId id="265" r:id="rId19"/>
    <p:sldId id="264" r:id="rId20"/>
    <p:sldId id="263" r:id="rId21"/>
    <p:sldId id="266" r:id="rId22"/>
    <p:sldId id="267"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9C22"/>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B601BB8-5314-4614-B673-6A69E175F059}" v="116" dt="2025-07-01T18:54:10.5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59" autoAdjust="0"/>
    <p:restoredTop sz="95033" autoAdjust="0"/>
  </p:normalViewPr>
  <p:slideViewPr>
    <p:cSldViewPr snapToGrid="0">
      <p:cViewPr varScale="1">
        <p:scale>
          <a:sx n="111" d="100"/>
          <a:sy n="111" d="100"/>
        </p:scale>
        <p:origin x="64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FC07569-7730-433A-AEDC-590F2D363FD7}" type="datetimeFigureOut">
              <a:rPr lang="en-GB" smtClean="0"/>
              <a:t>16/07/2025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DBA85B-3ACF-4D64-9EE6-4BEFDBC02305}" type="slidenum">
              <a:rPr lang="en-GB" smtClean="0"/>
              <a:t>‹#›</a:t>
            </a:fld>
            <a:endParaRPr lang="en-GB"/>
          </a:p>
        </p:txBody>
      </p:sp>
    </p:spTree>
    <p:extLst>
      <p:ext uri="{BB962C8B-B14F-4D97-AF65-F5344CB8AC3E}">
        <p14:creationId xmlns:p14="http://schemas.microsoft.com/office/powerpoint/2010/main" val="25577066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36DBA85B-3ACF-4D64-9EE6-4BEFDBC02305}" type="slidenum">
              <a:rPr lang="en-GB" smtClean="0"/>
              <a:t>13</a:t>
            </a:fld>
            <a:endParaRPr lang="en-GB"/>
          </a:p>
        </p:txBody>
      </p:sp>
    </p:spTree>
    <p:extLst>
      <p:ext uri="{BB962C8B-B14F-4D97-AF65-F5344CB8AC3E}">
        <p14:creationId xmlns:p14="http://schemas.microsoft.com/office/powerpoint/2010/main" val="216618320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048002-315D-49B1-B10F-137139C4BF9E}"/>
              </a:ext>
            </a:extLst>
          </p:cNvPr>
          <p:cNvSpPr>
            <a:spLocks noGrp="1"/>
          </p:cNvSpPr>
          <p:nvPr>
            <p:ph type="ctrTitle"/>
          </p:nvPr>
        </p:nvSpPr>
        <p:spPr>
          <a:xfrm>
            <a:off x="854896" y="1122363"/>
            <a:ext cx="7276733" cy="3381398"/>
          </a:xfrm>
        </p:spPr>
        <p:txBody>
          <a:bodyPr anchor="b">
            <a:normAutofit/>
          </a:bodyPr>
          <a:lstStyle>
            <a:lvl1pPr algn="l">
              <a:defRPr sz="4800" cap="none" spc="0" baseline="0"/>
            </a:lvl1pPr>
          </a:lstStyle>
          <a:p>
            <a:r>
              <a:rPr lang="en-US" dirty="0"/>
              <a:t>Click to edit Master title style</a:t>
            </a:r>
          </a:p>
        </p:txBody>
      </p:sp>
      <p:sp>
        <p:nvSpPr>
          <p:cNvPr id="3" name="Subtitle 2">
            <a:extLst>
              <a:ext uri="{FF2B5EF4-FFF2-40B4-BE49-F238E27FC236}">
                <a16:creationId xmlns:a16="http://schemas.microsoft.com/office/drawing/2014/main" id="{804535E0-4D9C-4DCA-8569-64503C5DC1D4}"/>
              </a:ext>
            </a:extLst>
          </p:cNvPr>
          <p:cNvSpPr>
            <a:spLocks noGrp="1"/>
          </p:cNvSpPr>
          <p:nvPr>
            <p:ph type="subTitle" idx="1"/>
          </p:nvPr>
        </p:nvSpPr>
        <p:spPr>
          <a:xfrm>
            <a:off x="854894" y="4612942"/>
            <a:ext cx="7276733" cy="1181683"/>
          </a:xfrm>
        </p:spPr>
        <p:txBody>
          <a:bodyPr>
            <a:normAutofit/>
          </a:bodyPr>
          <a:lstStyle>
            <a:lvl1pPr marL="0" indent="0" algn="l">
              <a:buNone/>
              <a:defRPr sz="1800" cap="all" spc="300" baseline="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FF283B68-70CF-4A98-948C-6EA4BD68D2BC}"/>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5" name="Footer Placeholder 4">
            <a:extLst>
              <a:ext uri="{FF2B5EF4-FFF2-40B4-BE49-F238E27FC236}">
                <a16:creationId xmlns:a16="http://schemas.microsoft.com/office/drawing/2014/main" id="{B3EC2EF9-7F83-4AD3-B3F6-B9D4618D6E5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B1B751B-3464-41CD-B728-A72BB191E29F}"/>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3744060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BFD42-94A9-4345-AF38-7D562B50219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864C458-A63B-4032-B4EC-732DAC188CF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8A855B5-7F2F-408B-800D-92CB34B99234}"/>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5" name="Footer Placeholder 4">
            <a:extLst>
              <a:ext uri="{FF2B5EF4-FFF2-40B4-BE49-F238E27FC236}">
                <a16:creationId xmlns:a16="http://schemas.microsoft.com/office/drawing/2014/main" id="{5C203412-EA6B-43CA-8B3A-F502587CBB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946E9EE-F895-4ECE-B4B2-586D65ED843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693223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8193F-AFAD-4A9A-B0EF-530DFB19D8DD}"/>
              </a:ext>
            </a:extLst>
          </p:cNvPr>
          <p:cNvSpPr>
            <a:spLocks noGrp="1"/>
          </p:cNvSpPr>
          <p:nvPr>
            <p:ph type="title"/>
          </p:nvPr>
        </p:nvSpPr>
        <p:spPr>
          <a:xfrm>
            <a:off x="831849" y="876299"/>
            <a:ext cx="7876722" cy="3713165"/>
          </a:xfrm>
        </p:spPr>
        <p:txBody>
          <a:bodyPr anchor="b">
            <a:normAutofit/>
          </a:bodyPr>
          <a:lstStyle>
            <a:lvl1pPr>
              <a:defRPr sz="5400"/>
            </a:lvl1pPr>
          </a:lstStyle>
          <a:p>
            <a:r>
              <a:rPr lang="en-US" dirty="0"/>
              <a:t>Click to edit Master title style</a:t>
            </a:r>
          </a:p>
        </p:txBody>
      </p:sp>
      <p:sp>
        <p:nvSpPr>
          <p:cNvPr id="3" name="Text Placeholder 2">
            <a:extLst>
              <a:ext uri="{FF2B5EF4-FFF2-40B4-BE49-F238E27FC236}">
                <a16:creationId xmlns:a16="http://schemas.microsoft.com/office/drawing/2014/main" id="{EFD1BBE4-9FC1-4F89-B120-1C49D816FDB9}"/>
              </a:ext>
            </a:extLst>
          </p:cNvPr>
          <p:cNvSpPr>
            <a:spLocks noGrp="1"/>
          </p:cNvSpPr>
          <p:nvPr>
            <p:ph type="body" idx="1"/>
          </p:nvPr>
        </p:nvSpPr>
        <p:spPr>
          <a:xfrm>
            <a:off x="831850" y="4746170"/>
            <a:ext cx="6781301" cy="1048455"/>
          </a:xfrm>
        </p:spPr>
        <p:txBody>
          <a:bodyPr>
            <a:normAutofit/>
          </a:bodyPr>
          <a:lstStyle>
            <a:lvl1pPr marL="0" indent="0">
              <a:buNone/>
              <a:defRPr sz="20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13530A6B-E3FD-4920-8128-C263CA1D65D1}"/>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5" name="Footer Placeholder 4">
            <a:extLst>
              <a:ext uri="{FF2B5EF4-FFF2-40B4-BE49-F238E27FC236}">
                <a16:creationId xmlns:a16="http://schemas.microsoft.com/office/drawing/2014/main" id="{8C166B85-0649-47DB-AD69-458D8F60093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6FB25931-A293-42E9-BDF5-B2AE121D73AD}"/>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813881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5262B-ECD6-47BB-A6F1-92A6033E93C5}"/>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F48B8779-51E9-44D1-9F7B-28F3C6D3C44D}"/>
              </a:ext>
            </a:extLst>
          </p:cNvPr>
          <p:cNvSpPr>
            <a:spLocks noGrp="1"/>
          </p:cNvSpPr>
          <p:nvPr>
            <p:ph sz="half" idx="1"/>
          </p:nvPr>
        </p:nvSpPr>
        <p:spPr>
          <a:xfrm>
            <a:off x="848474" y="2080517"/>
            <a:ext cx="4970124" cy="3977383"/>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EA9E8BFB-5295-4C5E-9CB1-E276E9D0E51F}"/>
              </a:ext>
            </a:extLst>
          </p:cNvPr>
          <p:cNvSpPr>
            <a:spLocks noGrp="1"/>
          </p:cNvSpPr>
          <p:nvPr>
            <p:ph sz="half" idx="2"/>
          </p:nvPr>
        </p:nvSpPr>
        <p:spPr>
          <a:xfrm>
            <a:off x="6310899" y="2080517"/>
            <a:ext cx="4970124" cy="397738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575E22BF-1819-4301-B699-EF5A2F4D9BC4}"/>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6" name="Footer Placeholder 5">
            <a:extLst>
              <a:ext uri="{FF2B5EF4-FFF2-40B4-BE49-F238E27FC236}">
                <a16:creationId xmlns:a16="http://schemas.microsoft.com/office/drawing/2014/main" id="{3600A2DF-39DE-49C3-A213-3E8423C7AC9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055D3A8-238B-4A68-A9F9-672D2F06070B}"/>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1336408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27D468-D010-4225-B024-DCEF543BCEB9}"/>
              </a:ext>
            </a:extLst>
          </p:cNvPr>
          <p:cNvSpPr>
            <a:spLocks noGrp="1"/>
          </p:cNvSpPr>
          <p:nvPr>
            <p:ph type="title"/>
          </p:nvPr>
        </p:nvSpPr>
        <p:spPr>
          <a:xfrm>
            <a:off x="839788" y="571955"/>
            <a:ext cx="10441236" cy="1398359"/>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E73D60A0-FCAB-425A-9ECD-94CDE4F472C6}"/>
              </a:ext>
            </a:extLst>
          </p:cNvPr>
          <p:cNvSpPr>
            <a:spLocks noGrp="1"/>
          </p:cNvSpPr>
          <p:nvPr>
            <p:ph type="body" idx="1"/>
          </p:nvPr>
        </p:nvSpPr>
        <p:spPr>
          <a:xfrm>
            <a:off x="844926" y="1983242"/>
            <a:ext cx="5007110"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C16F986B-07CB-4FB0-9419-2AAB318B8A10}"/>
              </a:ext>
            </a:extLst>
          </p:cNvPr>
          <p:cNvSpPr>
            <a:spLocks noGrp="1"/>
          </p:cNvSpPr>
          <p:nvPr>
            <p:ph sz="half" idx="2"/>
          </p:nvPr>
        </p:nvSpPr>
        <p:spPr>
          <a:xfrm>
            <a:off x="850063" y="2813959"/>
            <a:ext cx="5007110"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ADA9D784-7968-4E8B-B704-E42EE8F1872F}"/>
              </a:ext>
            </a:extLst>
          </p:cNvPr>
          <p:cNvSpPr>
            <a:spLocks noGrp="1"/>
          </p:cNvSpPr>
          <p:nvPr>
            <p:ph type="body" sz="quarter" idx="3"/>
          </p:nvPr>
        </p:nvSpPr>
        <p:spPr>
          <a:xfrm>
            <a:off x="6249255" y="1983242"/>
            <a:ext cx="5031769" cy="814387"/>
          </a:xfrm>
        </p:spPr>
        <p:txBody>
          <a:bodyPr anchor="b">
            <a:normAutofit/>
          </a:bodyPr>
          <a:lstStyle>
            <a:lvl1pPr marL="0" indent="0">
              <a:lnSpc>
                <a:spcPct val="110000"/>
              </a:lnSpc>
              <a:buNone/>
              <a:defRPr sz="2000" b="0" cap="all" spc="140"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D45754F-08D1-4593-988F-95F0ED1A017D}"/>
              </a:ext>
            </a:extLst>
          </p:cNvPr>
          <p:cNvSpPr>
            <a:spLocks noGrp="1"/>
          </p:cNvSpPr>
          <p:nvPr>
            <p:ph sz="quarter" idx="4"/>
          </p:nvPr>
        </p:nvSpPr>
        <p:spPr>
          <a:xfrm>
            <a:off x="6249255" y="2813959"/>
            <a:ext cx="5031769" cy="324394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4FED2E61-83B4-4C8F-BBFE-D95920342A1B}"/>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8" name="Footer Placeholder 7">
            <a:extLst>
              <a:ext uri="{FF2B5EF4-FFF2-40B4-BE49-F238E27FC236}">
                <a16:creationId xmlns:a16="http://schemas.microsoft.com/office/drawing/2014/main" id="{5E80C136-A664-4013-8073-B0C6BDEF8CC4}"/>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6AE9547-8EE7-461B-9E99-484B11E918A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2659963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02E667-0EFA-4EE6-8E4D-20805309A8A4}"/>
              </a:ext>
            </a:extLst>
          </p:cNvPr>
          <p:cNvSpPr>
            <a:spLocks noGrp="1"/>
          </p:cNvSpPr>
          <p:nvPr>
            <p:ph type="title"/>
          </p:nvPr>
        </p:nvSpPr>
        <p:spPr>
          <a:xfrm>
            <a:off x="849759" y="895440"/>
            <a:ext cx="10138451" cy="1832349"/>
          </a:xfrm>
        </p:spPr>
        <p:txBody>
          <a:bodyPr anchor="t">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27EE4825-BB8C-4567-B407-B4452409D7D8}"/>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4" name="Footer Placeholder 3">
            <a:extLst>
              <a:ext uri="{FF2B5EF4-FFF2-40B4-BE49-F238E27FC236}">
                <a16:creationId xmlns:a16="http://schemas.microsoft.com/office/drawing/2014/main" id="{70838892-25DB-4A4E-9D43-6058C45C531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4EC3DDDA-48EF-4B42-9980-4762AF5094E2}"/>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69913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2EFA7D9-6801-4DD0-8D7D-505212F466BD}"/>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3" name="Footer Placeholder 2">
            <a:extLst>
              <a:ext uri="{FF2B5EF4-FFF2-40B4-BE49-F238E27FC236}">
                <a16:creationId xmlns:a16="http://schemas.microsoft.com/office/drawing/2014/main" id="{9E6FA3EA-1519-4178-AC3A-231A5BAA793A}"/>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73423DBE-6FD6-4D60-8336-7843B4BD30B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6214934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52D9AE-CA1A-4751-9B33-0AC09CE629C8}"/>
              </a:ext>
            </a:extLst>
          </p:cNvPr>
          <p:cNvSpPr>
            <a:spLocks noGrp="1"/>
          </p:cNvSpPr>
          <p:nvPr>
            <p:ph type="title"/>
          </p:nvPr>
        </p:nvSpPr>
        <p:spPr>
          <a:xfrm>
            <a:off x="839789" y="996948"/>
            <a:ext cx="3046410" cy="1479551"/>
          </a:xfrm>
        </p:spPr>
        <p:txBody>
          <a:bodyPr anchor="t">
            <a:normAutofit/>
          </a:bodyPr>
          <a:lstStyle>
            <a:lvl1pPr>
              <a:lnSpc>
                <a:spcPct val="110000"/>
              </a:lnSpc>
              <a:defRPr sz="2400" cap="all" spc="400" baseline="0"/>
            </a:lvl1pPr>
          </a:lstStyle>
          <a:p>
            <a:r>
              <a:rPr lang="en-US" dirty="0"/>
              <a:t>Click to edit Master title style</a:t>
            </a:r>
          </a:p>
        </p:txBody>
      </p:sp>
      <p:sp>
        <p:nvSpPr>
          <p:cNvPr id="3" name="Content Placeholder 2">
            <a:extLst>
              <a:ext uri="{FF2B5EF4-FFF2-40B4-BE49-F238E27FC236}">
                <a16:creationId xmlns:a16="http://schemas.microsoft.com/office/drawing/2014/main" id="{E4DF9941-76E5-42B5-8464-C1A7010D94F0}"/>
              </a:ext>
            </a:extLst>
          </p:cNvPr>
          <p:cNvSpPr>
            <a:spLocks noGrp="1"/>
          </p:cNvSpPr>
          <p:nvPr>
            <p:ph idx="1"/>
          </p:nvPr>
        </p:nvSpPr>
        <p:spPr>
          <a:xfrm>
            <a:off x="5260796" y="876300"/>
            <a:ext cx="5758235" cy="5181599"/>
          </a:xfrm>
        </p:spPr>
        <p:txBody>
          <a:bodyPr>
            <a:normAutofit/>
          </a:bodyPr>
          <a:lstStyle>
            <a:lvl1pPr>
              <a:defRPr sz="3600"/>
            </a:lvl1pPr>
            <a:lvl2pPr>
              <a:defRPr sz="3200"/>
            </a:lvl2pPr>
            <a:lvl3pPr>
              <a:defRPr sz="2800"/>
            </a:lvl3pPr>
            <a:lvl4pPr>
              <a:defRPr sz="2400"/>
            </a:lvl4pPr>
            <a:lvl5pPr>
              <a:defRPr sz="24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484785D8-F112-415F-9AB4-5F2AC060D127}"/>
              </a:ext>
            </a:extLst>
          </p:cNvPr>
          <p:cNvSpPr>
            <a:spLocks noGrp="1"/>
          </p:cNvSpPr>
          <p:nvPr>
            <p:ph type="body" sz="half" idx="2"/>
          </p:nvPr>
        </p:nvSpPr>
        <p:spPr>
          <a:xfrm>
            <a:off x="839789" y="2666144"/>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7670A0B3-4E9C-4FAC-B1D1-2673F7B5A10F}"/>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6" name="Footer Placeholder 5">
            <a:extLst>
              <a:ext uri="{FF2B5EF4-FFF2-40B4-BE49-F238E27FC236}">
                <a16:creationId xmlns:a16="http://schemas.microsoft.com/office/drawing/2014/main" id="{E1AA370A-33F5-48A6-962A-47C0F15D4C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A8AD606-A37D-4697-AA7A-EAE4F101A707}"/>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9" name="Straight Connector 8">
            <a:extLst>
              <a:ext uri="{FF2B5EF4-FFF2-40B4-BE49-F238E27FC236}">
                <a16:creationId xmlns:a16="http://schemas.microsoft.com/office/drawing/2014/main" id="{644E0B5E-1030-4A34-AB09-05ACB45CE993}"/>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508520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321D4C-0A93-40A6-9645-5EF7DE6C5977}"/>
              </a:ext>
            </a:extLst>
          </p:cNvPr>
          <p:cNvSpPr>
            <a:spLocks noGrp="1"/>
          </p:cNvSpPr>
          <p:nvPr>
            <p:ph type="title"/>
          </p:nvPr>
        </p:nvSpPr>
        <p:spPr>
          <a:xfrm>
            <a:off x="839789" y="989314"/>
            <a:ext cx="3046409" cy="1487185"/>
          </a:xfrm>
        </p:spPr>
        <p:txBody>
          <a:bodyPr anchor="t">
            <a:normAutofit/>
          </a:bodyPr>
          <a:lstStyle>
            <a:lvl1pPr>
              <a:lnSpc>
                <a:spcPct val="110000"/>
              </a:lnSpc>
              <a:defRPr sz="2400" cap="all" spc="300" baseline="0"/>
            </a:lvl1pPr>
          </a:lstStyle>
          <a:p>
            <a:r>
              <a:rPr lang="en-US" dirty="0"/>
              <a:t>Click to edit Master title style</a:t>
            </a:r>
          </a:p>
        </p:txBody>
      </p:sp>
      <p:sp>
        <p:nvSpPr>
          <p:cNvPr id="3" name="Picture Placeholder 2">
            <a:extLst>
              <a:ext uri="{FF2B5EF4-FFF2-40B4-BE49-F238E27FC236}">
                <a16:creationId xmlns:a16="http://schemas.microsoft.com/office/drawing/2014/main" id="{222F9455-852F-4604-87D4-801E8D5DB502}"/>
              </a:ext>
            </a:extLst>
          </p:cNvPr>
          <p:cNvSpPr>
            <a:spLocks noGrp="1"/>
          </p:cNvSpPr>
          <p:nvPr>
            <p:ph type="pic" idx="1"/>
          </p:nvPr>
        </p:nvSpPr>
        <p:spPr>
          <a:xfrm>
            <a:off x="5334004" y="876300"/>
            <a:ext cx="5943596" cy="518159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a16="http://schemas.microsoft.com/office/drawing/2014/main" id="{48842061-B161-4973-9EE4-76D0B73FC18C}"/>
              </a:ext>
            </a:extLst>
          </p:cNvPr>
          <p:cNvSpPr>
            <a:spLocks noGrp="1"/>
          </p:cNvSpPr>
          <p:nvPr>
            <p:ph type="body" sz="half" idx="2"/>
          </p:nvPr>
        </p:nvSpPr>
        <p:spPr>
          <a:xfrm>
            <a:off x="839789" y="2666143"/>
            <a:ext cx="3046409" cy="3194907"/>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5DDCE2E0-050A-4BC2-91DF-7A00811D28EB}"/>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6" name="Footer Placeholder 5">
            <a:extLst>
              <a:ext uri="{FF2B5EF4-FFF2-40B4-BE49-F238E27FC236}">
                <a16:creationId xmlns:a16="http://schemas.microsoft.com/office/drawing/2014/main" id="{260AB003-B443-4B96-9DD9-4284E7E1EDA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179DBA-16C0-4FFB-B367-B96169B4B005}"/>
              </a:ext>
            </a:extLst>
          </p:cNvPr>
          <p:cNvSpPr>
            <a:spLocks noGrp="1"/>
          </p:cNvSpPr>
          <p:nvPr>
            <p:ph type="sldNum" sz="quarter" idx="12"/>
          </p:nvPr>
        </p:nvSpPr>
        <p:spPr/>
        <p:txBody>
          <a:bodyPr/>
          <a:lstStyle/>
          <a:p>
            <a:fld id="{57871EFB-7B9E-4E86-A89E-697E8EBB06F2}" type="slidenum">
              <a:rPr lang="en-US" smtClean="0"/>
              <a:t>‹#›</a:t>
            </a:fld>
            <a:endParaRPr lang="en-US"/>
          </a:p>
        </p:txBody>
      </p:sp>
      <p:cxnSp>
        <p:nvCxnSpPr>
          <p:cNvPr id="13" name="Straight Connector 12">
            <a:extLst>
              <a:ext uri="{FF2B5EF4-FFF2-40B4-BE49-F238E27FC236}">
                <a16:creationId xmlns:a16="http://schemas.microsoft.com/office/drawing/2014/main" id="{C9F2BD78-1D6B-4742-9726-75646D91F4AC}"/>
              </a:ext>
            </a:extLst>
          </p:cNvPr>
          <p:cNvCxnSpPr>
            <a:cxnSpLocks/>
          </p:cNvCxnSpPr>
          <p:nvPr/>
        </p:nvCxnSpPr>
        <p:spPr>
          <a:xfrm>
            <a:off x="4610100" y="898989"/>
            <a:ext cx="0" cy="513879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5128300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3B5731-248B-49C2-93DE-8A3260C9FB36}"/>
              </a:ext>
            </a:extLst>
          </p:cNvPr>
          <p:cNvSpPr>
            <a:spLocks noGrp="1"/>
          </p:cNvSpPr>
          <p:nvPr>
            <p:ph type="title"/>
          </p:nvPr>
        </p:nvSpPr>
        <p:spPr/>
        <p:txBody>
          <a:bodyPr/>
          <a:lstStyle/>
          <a:p>
            <a:r>
              <a:rPr lang="en-US" dirty="0"/>
              <a:t>Click to edit Master title style</a:t>
            </a:r>
          </a:p>
        </p:txBody>
      </p:sp>
      <p:sp>
        <p:nvSpPr>
          <p:cNvPr id="3" name="Vertical Text Placeholder 2">
            <a:extLst>
              <a:ext uri="{FF2B5EF4-FFF2-40B4-BE49-F238E27FC236}">
                <a16:creationId xmlns:a16="http://schemas.microsoft.com/office/drawing/2014/main" id="{46D4D5C5-3D5A-4F3D-8A08-7053DACF1F8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D9E5372-3FC6-4227-B2DD-6CB24E65178F}"/>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5" name="Footer Placeholder 4">
            <a:extLst>
              <a:ext uri="{FF2B5EF4-FFF2-40B4-BE49-F238E27FC236}">
                <a16:creationId xmlns:a16="http://schemas.microsoft.com/office/drawing/2014/main" id="{B7C1B1B1-B637-4E46-B64C-F082B54C20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B5567AD-4B78-41F6-B814-726D4BD4CE50}"/>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13982356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674D5E-67E6-4C23-B80A-0C66B53315EB}"/>
              </a:ext>
            </a:extLst>
          </p:cNvPr>
          <p:cNvSpPr>
            <a:spLocks noGrp="1"/>
          </p:cNvSpPr>
          <p:nvPr>
            <p:ph type="title" orient="vert"/>
          </p:nvPr>
        </p:nvSpPr>
        <p:spPr>
          <a:xfrm>
            <a:off x="8724900" y="876299"/>
            <a:ext cx="2628900" cy="5181601"/>
          </a:xfrm>
        </p:spPr>
        <p:txBody>
          <a:bodyPr vert="eaVert" anchor="b"/>
          <a:lstStyle/>
          <a:p>
            <a:r>
              <a:rPr lang="en-US" dirty="0"/>
              <a:t>Click to edit Master title style</a:t>
            </a:r>
          </a:p>
        </p:txBody>
      </p:sp>
      <p:sp>
        <p:nvSpPr>
          <p:cNvPr id="3" name="Vertical Text Placeholder 2">
            <a:extLst>
              <a:ext uri="{FF2B5EF4-FFF2-40B4-BE49-F238E27FC236}">
                <a16:creationId xmlns:a16="http://schemas.microsoft.com/office/drawing/2014/main" id="{42FEFF2A-08E8-447D-85C7-7D5A9C422C9D}"/>
              </a:ext>
            </a:extLst>
          </p:cNvPr>
          <p:cNvSpPr>
            <a:spLocks noGrp="1"/>
          </p:cNvSpPr>
          <p:nvPr>
            <p:ph type="body" orient="vert" idx="1"/>
          </p:nvPr>
        </p:nvSpPr>
        <p:spPr>
          <a:xfrm>
            <a:off x="838200" y="876299"/>
            <a:ext cx="7734300" cy="5181601"/>
          </a:xfrm>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0D40030D-E580-4B0C-B5A8-2C8A094D9D8A}"/>
              </a:ext>
            </a:extLst>
          </p:cNvPr>
          <p:cNvSpPr>
            <a:spLocks noGrp="1"/>
          </p:cNvSpPr>
          <p:nvPr>
            <p:ph type="dt" sz="half" idx="10"/>
          </p:nvPr>
        </p:nvSpPr>
        <p:spPr/>
        <p:txBody>
          <a:bodyPr/>
          <a:lstStyle/>
          <a:p>
            <a:fld id="{326951E3-958F-4611-B170-D081BA0250F9}" type="datetimeFigureOut">
              <a:rPr lang="en-US" smtClean="0"/>
              <a:t>7/16/2025</a:t>
            </a:fld>
            <a:endParaRPr lang="en-US"/>
          </a:p>
        </p:txBody>
      </p:sp>
      <p:sp>
        <p:nvSpPr>
          <p:cNvPr id="5" name="Footer Placeholder 4">
            <a:extLst>
              <a:ext uri="{FF2B5EF4-FFF2-40B4-BE49-F238E27FC236}">
                <a16:creationId xmlns:a16="http://schemas.microsoft.com/office/drawing/2014/main" id="{4F2DCAEB-1B6E-492E-918E-47179AF48A1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DAE4A38-A745-436E-9E33-63B9F81C0917}"/>
              </a:ext>
            </a:extLst>
          </p:cNvPr>
          <p:cNvSpPr>
            <a:spLocks noGrp="1"/>
          </p:cNvSpPr>
          <p:nvPr>
            <p:ph type="sldNum" sz="quarter" idx="12"/>
          </p:nvPr>
        </p:nvSpPr>
        <p:spPr/>
        <p:txBody>
          <a:bodyPr/>
          <a:lstStyle/>
          <a:p>
            <a:fld id="{57871EFB-7B9E-4E86-A89E-697E8EBB06F2}" type="slidenum">
              <a:rPr lang="en-US" smtClean="0"/>
              <a:t>‹#›</a:t>
            </a:fld>
            <a:endParaRPr lang="en-US"/>
          </a:p>
        </p:txBody>
      </p:sp>
    </p:spTree>
    <p:extLst>
      <p:ext uri="{BB962C8B-B14F-4D97-AF65-F5344CB8AC3E}">
        <p14:creationId xmlns:p14="http://schemas.microsoft.com/office/powerpoint/2010/main" val="35414520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B98CBCD-166B-4F97-A6DF-DAA3BF2B25A3}"/>
              </a:ext>
            </a:extLst>
          </p:cNvPr>
          <p:cNvSpPr>
            <a:spLocks noGrp="1"/>
          </p:cNvSpPr>
          <p:nvPr>
            <p:ph type="title"/>
          </p:nvPr>
        </p:nvSpPr>
        <p:spPr>
          <a:xfrm>
            <a:off x="849760" y="876302"/>
            <a:ext cx="10427840" cy="1086056"/>
          </a:xfrm>
          <a:prstGeom prst="rect">
            <a:avLst/>
          </a:prstGeom>
        </p:spPr>
        <p:txBody>
          <a:bodyPr vert="horz" lIns="91440" tIns="45720" rIns="91440" bIns="45720" rtlCol="0" anchor="b">
            <a:normAutofit/>
          </a:bodyPr>
          <a:lstStyle/>
          <a:p>
            <a:r>
              <a:rPr lang="en-US" dirty="0"/>
              <a:t>Click to edit Master title style</a:t>
            </a:r>
          </a:p>
        </p:txBody>
      </p:sp>
      <p:sp>
        <p:nvSpPr>
          <p:cNvPr id="3" name="Text Placeholder 2">
            <a:extLst>
              <a:ext uri="{FF2B5EF4-FFF2-40B4-BE49-F238E27FC236}">
                <a16:creationId xmlns:a16="http://schemas.microsoft.com/office/drawing/2014/main" id="{0664D6D9-636D-450B-839A-22AE0CED2315}"/>
              </a:ext>
            </a:extLst>
          </p:cNvPr>
          <p:cNvSpPr>
            <a:spLocks noGrp="1"/>
          </p:cNvSpPr>
          <p:nvPr>
            <p:ph type="body" idx="1"/>
          </p:nvPr>
        </p:nvSpPr>
        <p:spPr>
          <a:xfrm>
            <a:off x="849758" y="2065984"/>
            <a:ext cx="10427841" cy="390329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8FE6CAEC-1EE5-4B71-9646-5C378EEBEFE8}"/>
              </a:ext>
            </a:extLst>
          </p:cNvPr>
          <p:cNvSpPr>
            <a:spLocks noGrp="1"/>
          </p:cNvSpPr>
          <p:nvPr>
            <p:ph type="dt" sz="half" idx="2"/>
          </p:nvPr>
        </p:nvSpPr>
        <p:spPr>
          <a:xfrm>
            <a:off x="7382838" y="6356350"/>
            <a:ext cx="3361362" cy="365125"/>
          </a:xfrm>
          <a:prstGeom prst="rect">
            <a:avLst/>
          </a:prstGeom>
        </p:spPr>
        <p:txBody>
          <a:bodyPr vert="horz" lIns="91440" tIns="45720" rIns="91440" bIns="45720" rtlCol="0" anchor="ctr"/>
          <a:lstStyle>
            <a:lvl1pPr algn="r">
              <a:defRPr sz="900">
                <a:solidFill>
                  <a:schemeClr val="tx2"/>
                </a:solidFill>
                <a:latin typeface="Kinetic Letters Unjoined" panose="00000500000000000000" pitchFamily="50" charset="0"/>
              </a:defRPr>
            </a:lvl1pPr>
          </a:lstStyle>
          <a:p>
            <a:fld id="{326951E3-958F-4611-B170-D081BA0250F9}" type="datetimeFigureOut">
              <a:rPr lang="en-US" smtClean="0"/>
              <a:pPr/>
              <a:t>7/16/2025</a:t>
            </a:fld>
            <a:endParaRPr lang="en-US" dirty="0"/>
          </a:p>
        </p:txBody>
      </p:sp>
      <p:sp>
        <p:nvSpPr>
          <p:cNvPr id="5" name="Footer Placeholder 4">
            <a:extLst>
              <a:ext uri="{FF2B5EF4-FFF2-40B4-BE49-F238E27FC236}">
                <a16:creationId xmlns:a16="http://schemas.microsoft.com/office/drawing/2014/main" id="{66570EF8-70B2-4AFC-8388-691A146AA75A}"/>
              </a:ext>
            </a:extLst>
          </p:cNvPr>
          <p:cNvSpPr>
            <a:spLocks noGrp="1"/>
          </p:cNvSpPr>
          <p:nvPr>
            <p:ph type="ftr" sz="quarter" idx="3"/>
          </p:nvPr>
        </p:nvSpPr>
        <p:spPr>
          <a:xfrm>
            <a:off x="858748" y="6356350"/>
            <a:ext cx="4114800" cy="365125"/>
          </a:xfrm>
          <a:prstGeom prst="rect">
            <a:avLst/>
          </a:prstGeom>
        </p:spPr>
        <p:txBody>
          <a:bodyPr vert="horz" lIns="91440" tIns="45720" rIns="91440" bIns="45720" rtlCol="0" anchor="ctr"/>
          <a:lstStyle>
            <a:lvl1pPr algn="l">
              <a:defRPr sz="900" cap="none" spc="0" baseline="0">
                <a:solidFill>
                  <a:schemeClr val="tx2"/>
                </a:solidFill>
                <a:latin typeface="Kinetic Letters Unjoined" panose="00000500000000000000" pitchFamily="50" charset="0"/>
              </a:defRPr>
            </a:lvl1pPr>
          </a:lstStyle>
          <a:p>
            <a:endParaRPr lang="en-US" dirty="0"/>
          </a:p>
        </p:txBody>
      </p:sp>
      <p:sp>
        <p:nvSpPr>
          <p:cNvPr id="6" name="Slide Number Placeholder 5">
            <a:extLst>
              <a:ext uri="{FF2B5EF4-FFF2-40B4-BE49-F238E27FC236}">
                <a16:creationId xmlns:a16="http://schemas.microsoft.com/office/drawing/2014/main" id="{52F07DC7-D05C-4038-B51A-F00B7B9C996A}"/>
              </a:ext>
            </a:extLst>
          </p:cNvPr>
          <p:cNvSpPr>
            <a:spLocks noGrp="1"/>
          </p:cNvSpPr>
          <p:nvPr>
            <p:ph type="sldNum" sz="quarter" idx="4"/>
          </p:nvPr>
        </p:nvSpPr>
        <p:spPr>
          <a:xfrm>
            <a:off x="10820400" y="6356350"/>
            <a:ext cx="617669" cy="365125"/>
          </a:xfrm>
          <a:prstGeom prst="rect">
            <a:avLst/>
          </a:prstGeom>
        </p:spPr>
        <p:txBody>
          <a:bodyPr vert="horz" lIns="91440" tIns="45720" rIns="91440" bIns="45720" rtlCol="0" anchor="ctr"/>
          <a:lstStyle>
            <a:lvl1pPr algn="r">
              <a:defRPr sz="900" i="1">
                <a:solidFill>
                  <a:schemeClr val="tx2"/>
                </a:solidFill>
                <a:latin typeface="Kinetic Letters Unjoined" panose="00000500000000000000" pitchFamily="50" charset="0"/>
              </a:defRPr>
            </a:lvl1pPr>
          </a:lstStyle>
          <a:p>
            <a:fld id="{57871EFB-7B9E-4E86-A89E-697E8EBB06F2}" type="slidenum">
              <a:rPr lang="en-US" smtClean="0"/>
              <a:pPr/>
              <a:t>‹#›</a:t>
            </a:fld>
            <a:endParaRPr lang="en-US" dirty="0"/>
          </a:p>
        </p:txBody>
      </p:sp>
      <p:cxnSp>
        <p:nvCxnSpPr>
          <p:cNvPr id="34" name="Straight Connector 33">
            <a:extLst>
              <a:ext uri="{FF2B5EF4-FFF2-40B4-BE49-F238E27FC236}">
                <a16:creationId xmlns:a16="http://schemas.microsoft.com/office/drawing/2014/main" id="{EAD4CCDA-06BF-4D2A-B44F-195AEC0B5B22}"/>
              </a:ext>
            </a:extLst>
          </p:cNvPr>
          <p:cNvCxnSpPr>
            <a:cxnSpLocks/>
          </p:cNvCxnSpPr>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62545785"/>
      </p:ext>
    </p:extLst>
  </p:cSld>
  <p:clrMap bg1="dk1" tx1="lt1" bg2="dk2" tx2="lt2" accent1="accent1" accent2="accent2" accent3="accent3" accent4="accent4" accent5="accent5" accent6="accent6" hlink="hlink" folHlink="folHlink"/>
  <p:sldLayoutIdLst>
    <p:sldLayoutId id="2147483670" r:id="rId1"/>
    <p:sldLayoutId id="2147483671" r:id="rId2"/>
    <p:sldLayoutId id="2147483672" r:id="rId3"/>
    <p:sldLayoutId id="2147483662" r:id="rId4"/>
    <p:sldLayoutId id="2147483663" r:id="rId5"/>
    <p:sldLayoutId id="2147483668" r:id="rId6"/>
    <p:sldLayoutId id="2147483664" r:id="rId7"/>
    <p:sldLayoutId id="2147483665" r:id="rId8"/>
    <p:sldLayoutId id="2147483666" r:id="rId9"/>
    <p:sldLayoutId id="2147483667" r:id="rId10"/>
    <p:sldLayoutId id="2147483669" r:id="rId11"/>
  </p:sldLayoutIdLst>
  <p:txStyles>
    <p:titleStyle>
      <a:lvl1pPr algn="l" defTabSz="914400" rtl="0" eaLnBrk="1" latinLnBrk="0" hangingPunct="1">
        <a:lnSpc>
          <a:spcPct val="100000"/>
        </a:lnSpc>
        <a:spcBef>
          <a:spcPct val="0"/>
        </a:spcBef>
        <a:buNone/>
        <a:defRPr sz="4400" kern="1200">
          <a:solidFill>
            <a:schemeClr val="tx2"/>
          </a:solidFill>
          <a:latin typeface="Kinetic Letters Unjoined" panose="00000500000000000000" pitchFamily="50" charset="0"/>
          <a:ea typeface="+mj-ea"/>
          <a:cs typeface="+mj-cs"/>
        </a:defRPr>
      </a:lvl1pPr>
    </p:titleStyle>
    <p:bodyStyle>
      <a:lvl1pPr marL="228600" indent="-228600" algn="l" defTabSz="914400" rtl="0" eaLnBrk="1" latinLnBrk="0" hangingPunct="1">
        <a:lnSpc>
          <a:spcPct val="120000"/>
        </a:lnSpc>
        <a:spcBef>
          <a:spcPts val="1000"/>
        </a:spcBef>
        <a:buSzPct val="70000"/>
        <a:buFont typeface="Arial" panose="020B0604020202020204" pitchFamily="34" charset="0"/>
        <a:buChar char="•"/>
        <a:defRPr sz="2000" kern="1200">
          <a:solidFill>
            <a:schemeClr val="tx2"/>
          </a:solidFill>
          <a:latin typeface="Kinetic Letters Unjoined" panose="00000500000000000000" pitchFamily="50" charset="0"/>
          <a:ea typeface="+mn-ea"/>
          <a:cs typeface="+mn-cs"/>
        </a:defRPr>
      </a:lvl1pPr>
      <a:lvl2pPr marL="274320" indent="0" algn="l" defTabSz="914400" rtl="0" eaLnBrk="1" latinLnBrk="0" hangingPunct="1">
        <a:lnSpc>
          <a:spcPct val="120000"/>
        </a:lnSpc>
        <a:spcBef>
          <a:spcPts val="500"/>
        </a:spcBef>
        <a:buSzPct val="70000"/>
        <a:buFontTx/>
        <a:buNone/>
        <a:defRPr sz="1800" i="1" kern="1200">
          <a:solidFill>
            <a:schemeClr val="tx2"/>
          </a:solidFill>
          <a:latin typeface="Kinetic Letters Unjoined" panose="00000500000000000000" pitchFamily="50" charset="0"/>
          <a:ea typeface="+mn-ea"/>
          <a:cs typeface="+mn-cs"/>
        </a:defRPr>
      </a:lvl2pPr>
      <a:lvl3pPr marL="502920" indent="-228600" algn="l" defTabSz="914400" rtl="0" eaLnBrk="1" latinLnBrk="0" hangingPunct="1">
        <a:lnSpc>
          <a:spcPct val="120000"/>
        </a:lnSpc>
        <a:spcBef>
          <a:spcPts val="500"/>
        </a:spcBef>
        <a:buSzPct val="70000"/>
        <a:buFont typeface="Arial" panose="020B0604020202020204" pitchFamily="34" charset="0"/>
        <a:buChar char="•"/>
        <a:defRPr sz="1800" kern="1200">
          <a:solidFill>
            <a:schemeClr val="tx2"/>
          </a:solidFill>
          <a:latin typeface="Kinetic Letters Unjoined" panose="00000500000000000000" pitchFamily="50" charset="0"/>
          <a:ea typeface="+mn-ea"/>
          <a:cs typeface="+mn-cs"/>
        </a:defRPr>
      </a:lvl3pPr>
      <a:lvl4pPr marL="548640" indent="0" algn="l" defTabSz="914400" rtl="0" eaLnBrk="1" latinLnBrk="0" hangingPunct="1">
        <a:lnSpc>
          <a:spcPct val="120000"/>
        </a:lnSpc>
        <a:spcBef>
          <a:spcPts val="500"/>
        </a:spcBef>
        <a:buSzPct val="70000"/>
        <a:buFont typeface="Arial" panose="020B0604020202020204" pitchFamily="34" charset="0"/>
        <a:buNone/>
        <a:defRPr sz="1600" i="1" kern="1200">
          <a:solidFill>
            <a:schemeClr val="tx2"/>
          </a:solidFill>
          <a:latin typeface="Kinetic Letters Unjoined" panose="00000500000000000000" pitchFamily="50" charset="0"/>
          <a:ea typeface="+mn-ea"/>
          <a:cs typeface="+mn-cs"/>
        </a:defRPr>
      </a:lvl4pPr>
      <a:lvl5pPr marL="822960" indent="-228600" algn="l" defTabSz="914400" rtl="0" eaLnBrk="1" latinLnBrk="0" hangingPunct="1">
        <a:lnSpc>
          <a:spcPct val="120000"/>
        </a:lnSpc>
        <a:spcBef>
          <a:spcPts val="500"/>
        </a:spcBef>
        <a:buSzPct val="70000"/>
        <a:buFont typeface="Arial" panose="020B0604020202020204" pitchFamily="34" charset="0"/>
        <a:buChar char="•"/>
        <a:defRPr sz="1600" kern="1200">
          <a:solidFill>
            <a:schemeClr val="tx2"/>
          </a:solidFill>
          <a:latin typeface="Kinetic Letters Unjoined" panose="00000500000000000000" pitchFamily="50"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17.png"/></Relationships>
</file>

<file path=ppt/slides/_rels/slide10.xml.rels><?xml version="1.0" encoding="UTF-8" standalone="yes"?>
<Relationships xmlns="http://schemas.openxmlformats.org/package/2006/relationships"><Relationship Id="rId3" Type="http://schemas.openxmlformats.org/officeDocument/2006/relationships/hyperlink" Target="https://tividalehall.sandwell.sch.uk/Our-Curriculum/" TargetMode="External"/><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tividalehall.sandwell.sch.uk/Our-Curriculum/" TargetMode="External"/><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 Id="rId5" Type="http://schemas.openxmlformats.org/officeDocument/2006/relationships/image" Target="../media/image24.jpeg"/><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30" name="Rectangle 29">
            <a:extLst>
              <a:ext uri="{FF2B5EF4-FFF2-40B4-BE49-F238E27FC236}">
                <a16:creationId xmlns:a16="http://schemas.microsoft.com/office/drawing/2014/main" id="{FF4F1B1F-38C9-4BA3-8793-E2B6FC978C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pic>
        <p:nvPicPr>
          <p:cNvPr id="31" name="Picture 30" descr="Assorted school supplies">
            <a:extLst>
              <a:ext uri="{FF2B5EF4-FFF2-40B4-BE49-F238E27FC236}">
                <a16:creationId xmlns:a16="http://schemas.microsoft.com/office/drawing/2014/main" id="{3917FBE2-F810-9A8C-C49D-E36B7AC07FB0}"/>
              </a:ext>
            </a:extLst>
          </p:cNvPr>
          <p:cNvPicPr>
            <a:picLocks noChangeAspect="1"/>
          </p:cNvPicPr>
          <p:nvPr/>
        </p:nvPicPr>
        <p:blipFill rotWithShape="1">
          <a:blip r:embed="rId2">
            <a:alphaModFix amt="40000"/>
          </a:blip>
          <a:srcRect t="15730"/>
          <a:stretch/>
        </p:blipFill>
        <p:spPr>
          <a:xfrm>
            <a:off x="1" y="10"/>
            <a:ext cx="12191999" cy="6857990"/>
          </a:xfrm>
          <a:prstGeom prst="rect">
            <a:avLst/>
          </a:prstGeom>
        </p:spPr>
      </p:pic>
      <p:sp>
        <p:nvSpPr>
          <p:cNvPr id="2" name="Title 1">
            <a:extLst>
              <a:ext uri="{FF2B5EF4-FFF2-40B4-BE49-F238E27FC236}">
                <a16:creationId xmlns:a16="http://schemas.microsoft.com/office/drawing/2014/main" id="{E259F4C9-8C57-24B4-20F6-7DDB9E69582E}"/>
              </a:ext>
            </a:extLst>
          </p:cNvPr>
          <p:cNvSpPr>
            <a:spLocks noGrp="1"/>
          </p:cNvSpPr>
          <p:nvPr>
            <p:ph type="ctrTitle"/>
          </p:nvPr>
        </p:nvSpPr>
        <p:spPr>
          <a:xfrm>
            <a:off x="1214204" y="980132"/>
            <a:ext cx="10328223" cy="1884207"/>
          </a:xfrm>
        </p:spPr>
        <p:txBody>
          <a:bodyPr anchor="b">
            <a:noAutofit/>
          </a:bodyPr>
          <a:lstStyle/>
          <a:p>
            <a:pPr algn="ctr"/>
            <a:r>
              <a:rPr lang="en-GB" sz="6000" b="1" dirty="0">
                <a:solidFill>
                  <a:srgbClr val="FFFFFF"/>
                </a:solidFill>
                <a:latin typeface="Kinetic Letters Joined" pitchFamily="50" charset="0"/>
              </a:rPr>
              <a:t>Transition Meeting for Parents of children going into Badgers and Foxes in Year 3.     </a:t>
            </a:r>
          </a:p>
        </p:txBody>
      </p:sp>
      <p:pic>
        <p:nvPicPr>
          <p:cNvPr id="5" name="Picture 4">
            <a:extLst>
              <a:ext uri="{FF2B5EF4-FFF2-40B4-BE49-F238E27FC236}">
                <a16:creationId xmlns:a16="http://schemas.microsoft.com/office/drawing/2014/main" id="{B4D77F6F-CA37-4409-0C63-AAA02079A6E2}"/>
              </a:ext>
            </a:extLst>
          </p:cNvPr>
          <p:cNvPicPr>
            <a:picLocks noChangeAspect="1"/>
          </p:cNvPicPr>
          <p:nvPr/>
        </p:nvPicPr>
        <p:blipFill>
          <a:blip r:embed="rId3"/>
          <a:stretch>
            <a:fillRect/>
          </a:stretch>
        </p:blipFill>
        <p:spPr>
          <a:xfrm>
            <a:off x="5498016" y="3375331"/>
            <a:ext cx="1225402" cy="1341236"/>
          </a:xfrm>
          <a:prstGeom prst="rect">
            <a:avLst/>
          </a:prstGeom>
        </p:spPr>
      </p:pic>
      <p:cxnSp>
        <p:nvCxnSpPr>
          <p:cNvPr id="32" name="Straight Connector 31">
            <a:extLst>
              <a:ext uri="{FF2B5EF4-FFF2-40B4-BE49-F238E27FC236}">
                <a16:creationId xmlns:a16="http://schemas.microsoft.com/office/drawing/2014/main" id="{6B5C80BC-C547-4FD8-9B68-6A9207F085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1557" y="3481804"/>
            <a:ext cx="0" cy="13107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pic>
        <p:nvPicPr>
          <p:cNvPr id="1026" name="Picture 2" descr="Cute Fox Stock Illustrations – 65,554 Cute Fox Stock ...">
            <a:extLst>
              <a:ext uri="{FF2B5EF4-FFF2-40B4-BE49-F238E27FC236}">
                <a16:creationId xmlns:a16="http://schemas.microsoft.com/office/drawing/2014/main" id="{7AE2607F-515C-295B-DF73-32A4E132C40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b="6595"/>
          <a:stretch>
            <a:fillRect/>
          </a:stretch>
        </p:blipFill>
        <p:spPr bwMode="auto">
          <a:xfrm>
            <a:off x="2152905" y="4626033"/>
            <a:ext cx="1575412" cy="212228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pic>
        <p:nvPicPr>
          <p:cNvPr id="1027" name="Picture 3" descr="Animal Badger Stock Illustrations – 3,583 Animal Badger Stock  Illustrations, Vectors &amp; Clipart - Dreamstime">
            <a:extLst>
              <a:ext uri="{FF2B5EF4-FFF2-40B4-BE49-F238E27FC236}">
                <a16:creationId xmlns:a16="http://schemas.microsoft.com/office/drawing/2014/main" id="{7C999BA9-593A-7265-D534-D76197C9A8C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382949" y="4626033"/>
            <a:ext cx="2458226" cy="211232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Tree>
    <p:extLst>
      <p:ext uri="{BB962C8B-B14F-4D97-AF65-F5344CB8AC3E}">
        <p14:creationId xmlns:p14="http://schemas.microsoft.com/office/powerpoint/2010/main" val="31312665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FF4F1B1F-38C9-4BA3-8793-E2B6FC978C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pic>
        <p:nvPicPr>
          <p:cNvPr id="5" name="Picture 4" descr="Neat empty education desk">
            <a:extLst>
              <a:ext uri="{FF2B5EF4-FFF2-40B4-BE49-F238E27FC236}">
                <a16:creationId xmlns:a16="http://schemas.microsoft.com/office/drawing/2014/main" id="{D0A8AB36-9FC3-22F4-BBC1-AAFEEE787A2B}"/>
              </a:ext>
            </a:extLst>
          </p:cNvPr>
          <p:cNvPicPr>
            <a:picLocks noChangeAspect="1"/>
          </p:cNvPicPr>
          <p:nvPr/>
        </p:nvPicPr>
        <p:blipFill rotWithShape="1">
          <a:blip r:embed="rId2">
            <a:alphaModFix amt="40000"/>
          </a:blip>
          <a:srcRect t="15730"/>
          <a:stretch/>
        </p:blipFill>
        <p:spPr>
          <a:xfrm>
            <a:off x="6821" y="52809"/>
            <a:ext cx="12191999" cy="6857990"/>
          </a:xfrm>
          <a:prstGeom prst="rect">
            <a:avLst/>
          </a:prstGeom>
        </p:spPr>
      </p:pic>
      <p:sp>
        <p:nvSpPr>
          <p:cNvPr id="2" name="Title 1">
            <a:extLst>
              <a:ext uri="{FF2B5EF4-FFF2-40B4-BE49-F238E27FC236}">
                <a16:creationId xmlns:a16="http://schemas.microsoft.com/office/drawing/2014/main" id="{879F1D26-7CA4-425E-FAFF-96C82BE09681}"/>
              </a:ext>
            </a:extLst>
          </p:cNvPr>
          <p:cNvSpPr>
            <a:spLocks noGrp="1"/>
          </p:cNvSpPr>
          <p:nvPr>
            <p:ph type="title"/>
          </p:nvPr>
        </p:nvSpPr>
        <p:spPr>
          <a:xfrm>
            <a:off x="-668680" y="239100"/>
            <a:ext cx="6962052" cy="1001205"/>
          </a:xfrm>
        </p:spPr>
        <p:txBody>
          <a:bodyPr vert="horz" lIns="91440" tIns="45720" rIns="91440" bIns="45720" rtlCol="0" anchor="b">
            <a:normAutofit/>
          </a:bodyPr>
          <a:lstStyle/>
          <a:p>
            <a:pPr algn="ctr"/>
            <a:r>
              <a:rPr lang="en-US" sz="4800" dirty="0">
                <a:solidFill>
                  <a:srgbClr val="FFFFFF"/>
                </a:solidFill>
              </a:rPr>
              <a:t>Class Teachers</a:t>
            </a:r>
          </a:p>
        </p:txBody>
      </p:sp>
      <p:cxnSp>
        <p:nvCxnSpPr>
          <p:cNvPr id="13" name="Straight Connector 12">
            <a:extLst>
              <a:ext uri="{FF2B5EF4-FFF2-40B4-BE49-F238E27FC236}">
                <a16:creationId xmlns:a16="http://schemas.microsoft.com/office/drawing/2014/main" id="{6B5C80BC-C547-4FD8-9B68-6A9207F085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1557" y="3481804"/>
            <a:ext cx="0" cy="13107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426815BB-C830-F2FE-21CF-D58E85EF2A0E}"/>
              </a:ext>
            </a:extLst>
          </p:cNvPr>
          <p:cNvSpPr txBox="1"/>
          <p:nvPr/>
        </p:nvSpPr>
        <p:spPr>
          <a:xfrm>
            <a:off x="1420742" y="1444606"/>
            <a:ext cx="1810553" cy="3416320"/>
          </a:xfrm>
          <a:prstGeom prst="rect">
            <a:avLst/>
          </a:prstGeom>
          <a:noFill/>
          <a:ln w="57150">
            <a:noFill/>
          </a:ln>
        </p:spPr>
        <p:txBody>
          <a:bodyPr wrap="square" rtlCol="0">
            <a:spAutoFit/>
          </a:bodyPr>
          <a:lstStyle/>
          <a:p>
            <a:r>
              <a:rPr lang="en-GB" sz="3600" dirty="0">
                <a:latin typeface="Kinetic Letters Unjoined" panose="00000500000000000000" pitchFamily="50" charset="0"/>
              </a:rPr>
              <a:t>Miss Johal</a:t>
            </a:r>
          </a:p>
          <a:p>
            <a:endParaRPr lang="en-GB" dirty="0">
              <a:latin typeface="Kinetic Letters Unjoined" panose="00000500000000000000" pitchFamily="50" charset="0"/>
            </a:endParaRPr>
          </a:p>
          <a:p>
            <a:endParaRPr lang="en-GB" dirty="0">
              <a:latin typeface="Kinetic Letters Unjoined" panose="00000500000000000000" pitchFamily="50" charset="0"/>
            </a:endParaRPr>
          </a:p>
          <a:p>
            <a:endParaRPr lang="en-GB" dirty="0">
              <a:latin typeface="Kinetic Letters Unjoined" panose="00000500000000000000" pitchFamily="50" charset="0"/>
            </a:endParaRPr>
          </a:p>
          <a:p>
            <a:endParaRPr lang="en-GB" dirty="0">
              <a:latin typeface="Kinetic Letters Unjoined" panose="00000500000000000000" pitchFamily="50" charset="0"/>
            </a:endParaRPr>
          </a:p>
          <a:p>
            <a:endParaRPr lang="en-GB" dirty="0">
              <a:latin typeface="Kinetic Letters Unjoined" panose="00000500000000000000" pitchFamily="50" charset="0"/>
            </a:endParaRPr>
          </a:p>
          <a:p>
            <a:endParaRPr lang="en-GB" dirty="0">
              <a:latin typeface="Kinetic Letters Unjoined" panose="00000500000000000000" pitchFamily="50" charset="0"/>
            </a:endParaRPr>
          </a:p>
          <a:p>
            <a:endParaRPr lang="en-GB" dirty="0">
              <a:latin typeface="Kinetic Letters Unjoined" panose="00000500000000000000" pitchFamily="50" charset="0"/>
            </a:endParaRPr>
          </a:p>
          <a:p>
            <a:endParaRPr lang="en-GB" dirty="0">
              <a:latin typeface="Kinetic Letters Unjoined" panose="00000500000000000000" pitchFamily="50" charset="0"/>
            </a:endParaRPr>
          </a:p>
          <a:p>
            <a:endParaRPr lang="en-GB" dirty="0">
              <a:latin typeface="Kinetic Letters Unjoined" panose="00000500000000000000" pitchFamily="50" charset="0"/>
            </a:endParaRPr>
          </a:p>
          <a:p>
            <a:endParaRPr lang="en-GB" dirty="0">
              <a:latin typeface="Kinetic Letters Unjoined" panose="00000500000000000000" pitchFamily="50" charset="0"/>
            </a:endParaRPr>
          </a:p>
        </p:txBody>
      </p:sp>
      <p:sp>
        <p:nvSpPr>
          <p:cNvPr id="16" name="TextBox 15">
            <a:extLst>
              <a:ext uri="{FF2B5EF4-FFF2-40B4-BE49-F238E27FC236}">
                <a16:creationId xmlns:a16="http://schemas.microsoft.com/office/drawing/2014/main" id="{E7F813D8-DE4A-460F-676D-8579F55D463E}"/>
              </a:ext>
            </a:extLst>
          </p:cNvPr>
          <p:cNvSpPr txBox="1"/>
          <p:nvPr/>
        </p:nvSpPr>
        <p:spPr>
          <a:xfrm>
            <a:off x="5258579" y="1484851"/>
            <a:ext cx="2824777" cy="6186309"/>
          </a:xfrm>
          <a:prstGeom prst="rect">
            <a:avLst/>
          </a:prstGeom>
          <a:noFill/>
          <a:ln w="57150">
            <a:noFill/>
          </a:ln>
        </p:spPr>
        <p:txBody>
          <a:bodyPr wrap="square" rtlCol="0">
            <a:spAutoFit/>
          </a:bodyPr>
          <a:lstStyle/>
          <a:p>
            <a:r>
              <a:rPr lang="en-GB" sz="3600" dirty="0">
                <a:latin typeface="Kinetic Letters Unjoined" panose="00000500000000000000" pitchFamily="50" charset="0"/>
              </a:rPr>
              <a:t>Mrs Wycherley</a:t>
            </a:r>
          </a:p>
          <a:p>
            <a:endParaRPr lang="en-GB" sz="3600" dirty="0">
              <a:latin typeface="Kinetic Letters Unjoined" panose="00000500000000000000" pitchFamily="50" charset="0"/>
            </a:endParaRPr>
          </a:p>
          <a:p>
            <a:endParaRPr lang="en-GB" sz="3600" dirty="0">
              <a:latin typeface="Kinetic Letters Unjoined" panose="00000500000000000000" pitchFamily="50" charset="0"/>
            </a:endParaRPr>
          </a:p>
          <a:p>
            <a:endParaRPr lang="en-GB" sz="3600" dirty="0">
              <a:latin typeface="Kinetic Letters Unjoined" panose="00000500000000000000" pitchFamily="50" charset="0"/>
            </a:endParaRPr>
          </a:p>
          <a:p>
            <a:endParaRPr lang="en-GB" sz="3600" dirty="0">
              <a:latin typeface="Kinetic Letters Unjoined" panose="00000500000000000000" pitchFamily="50" charset="0"/>
            </a:endParaRPr>
          </a:p>
          <a:p>
            <a:endParaRPr lang="en-GB" sz="3600" dirty="0">
              <a:latin typeface="Kinetic Letters Unjoined" panose="00000500000000000000" pitchFamily="50" charset="0"/>
            </a:endParaRPr>
          </a:p>
          <a:p>
            <a:endParaRPr lang="en-GB" sz="3600" dirty="0">
              <a:latin typeface="Kinetic Letters Unjoined" panose="00000500000000000000" pitchFamily="50" charset="0"/>
            </a:endParaRPr>
          </a:p>
          <a:p>
            <a:endParaRPr lang="en-GB" sz="3600" dirty="0">
              <a:latin typeface="Kinetic Letters Unjoined" panose="00000500000000000000" pitchFamily="50" charset="0"/>
            </a:endParaRPr>
          </a:p>
          <a:p>
            <a:endParaRPr lang="en-GB" sz="3600" dirty="0">
              <a:latin typeface="Kinetic Letters Unjoined" panose="00000500000000000000" pitchFamily="50" charset="0"/>
            </a:endParaRPr>
          </a:p>
          <a:p>
            <a:endParaRPr lang="en-GB" sz="3600" dirty="0">
              <a:latin typeface="Kinetic Letters Unjoined" panose="00000500000000000000" pitchFamily="50" charset="0"/>
            </a:endParaRPr>
          </a:p>
          <a:p>
            <a:endParaRPr lang="en-GB" sz="3600" dirty="0">
              <a:latin typeface="Kinetic Letters Unjoined" panose="00000500000000000000" pitchFamily="50" charset="0"/>
            </a:endParaRPr>
          </a:p>
        </p:txBody>
      </p:sp>
      <p:pic>
        <p:nvPicPr>
          <p:cNvPr id="8" name="Picture 7" descr="A cartoon of a person waving&#10;&#10;AI-generated content may be incorrect.">
            <a:extLst>
              <a:ext uri="{FF2B5EF4-FFF2-40B4-BE49-F238E27FC236}">
                <a16:creationId xmlns:a16="http://schemas.microsoft.com/office/drawing/2014/main" id="{19F85848-43C6-8E14-4BC3-364818F9FEF2}"/>
              </a:ext>
            </a:extLst>
          </p:cNvPr>
          <p:cNvPicPr>
            <a:picLocks noChangeAspect="1"/>
          </p:cNvPicPr>
          <p:nvPr/>
        </p:nvPicPr>
        <p:blipFill>
          <a:blip r:embed="rId3">
            <a:extLst>
              <a:ext uri="{28A0092B-C50C-407E-A947-70E740481C1C}">
                <a14:useLocalDpi xmlns:a14="http://schemas.microsoft.com/office/drawing/2010/main" val="0"/>
              </a:ext>
            </a:extLst>
          </a:blip>
          <a:srcRect r="39025"/>
          <a:stretch/>
        </p:blipFill>
        <p:spPr>
          <a:xfrm>
            <a:off x="5497713" y="1458791"/>
            <a:ext cx="2039663" cy="3345097"/>
          </a:xfrm>
          <a:prstGeom prst="rect">
            <a:avLst/>
          </a:prstGeom>
        </p:spPr>
      </p:pic>
      <p:pic>
        <p:nvPicPr>
          <p:cNvPr id="12" name="Picture 11" descr="A cartoon of a person with long hair&#10;&#10;AI-generated content may be incorrect.">
            <a:extLst>
              <a:ext uri="{FF2B5EF4-FFF2-40B4-BE49-F238E27FC236}">
                <a16:creationId xmlns:a16="http://schemas.microsoft.com/office/drawing/2014/main" id="{6FF39917-5822-D981-3C89-E8E1481C32E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495565" y="2200821"/>
            <a:ext cx="3461092" cy="3461092"/>
          </a:xfrm>
          <a:prstGeom prst="rect">
            <a:avLst/>
          </a:prstGeom>
        </p:spPr>
      </p:pic>
    </p:spTree>
    <p:extLst>
      <p:ext uri="{BB962C8B-B14F-4D97-AF65-F5344CB8AC3E}">
        <p14:creationId xmlns:p14="http://schemas.microsoft.com/office/powerpoint/2010/main" val="37371056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85000"/>
            <a:lumOff val="15000"/>
          </a:schemeClr>
        </a:solidFill>
        <a:effectLst/>
      </p:bgPr>
    </p:bg>
    <p:spTree>
      <p:nvGrpSpPr>
        <p:cNvPr id="1" name=""/>
        <p:cNvGrpSpPr/>
        <p:nvPr/>
      </p:nvGrpSpPr>
      <p:grpSpPr>
        <a:xfrm>
          <a:off x="0" y="0"/>
          <a:ext cx="0" cy="0"/>
          <a:chOff x="0" y="0"/>
          <a:chExt cx="0" cy="0"/>
        </a:xfrm>
      </p:grpSpPr>
      <p:cxnSp>
        <p:nvCxnSpPr>
          <p:cNvPr id="10" name="Straight Connector 9">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2" name="Rectangle 11">
            <a:extLst>
              <a:ext uri="{FF2B5EF4-FFF2-40B4-BE49-F238E27FC236}">
                <a16:creationId xmlns:a16="http://schemas.microsoft.com/office/drawing/2014/main" id="{F69F96FE-C3F5-4F02-8428-78ADCB975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sp>
        <p:nvSpPr>
          <p:cNvPr id="2" name="Title 1">
            <a:extLst>
              <a:ext uri="{FF2B5EF4-FFF2-40B4-BE49-F238E27FC236}">
                <a16:creationId xmlns:a16="http://schemas.microsoft.com/office/drawing/2014/main" id="{4579CB2D-DFE0-29FF-7A52-FD56946FFD90}"/>
              </a:ext>
            </a:extLst>
          </p:cNvPr>
          <p:cNvSpPr>
            <a:spLocks noGrp="1"/>
          </p:cNvSpPr>
          <p:nvPr>
            <p:ph type="title"/>
          </p:nvPr>
        </p:nvSpPr>
        <p:spPr>
          <a:xfrm>
            <a:off x="829876" y="1506072"/>
            <a:ext cx="4979254" cy="3779457"/>
          </a:xfrm>
        </p:spPr>
        <p:txBody>
          <a:bodyPr vert="horz" lIns="91440" tIns="45720" rIns="91440" bIns="45720" rtlCol="0" anchor="b">
            <a:normAutofit/>
          </a:bodyPr>
          <a:lstStyle/>
          <a:p>
            <a:r>
              <a:rPr lang="en-US" sz="4800" dirty="0"/>
              <a:t>Support Staff</a:t>
            </a:r>
            <a:br>
              <a:rPr lang="en-US" sz="4800" dirty="0"/>
            </a:br>
            <a:endParaRPr lang="en-US" sz="4800" dirty="0"/>
          </a:p>
        </p:txBody>
      </p:sp>
      <p:pic>
        <p:nvPicPr>
          <p:cNvPr id="7" name="Graphic 6" descr="Open Hand">
            <a:extLst>
              <a:ext uri="{FF2B5EF4-FFF2-40B4-BE49-F238E27FC236}">
                <a16:creationId xmlns:a16="http://schemas.microsoft.com/office/drawing/2014/main" id="{1375F752-CDE8-5141-0E79-6B3FACE8A91A}"/>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6469415" y="2032904"/>
            <a:ext cx="4524441" cy="4304764"/>
          </a:xfrm>
          <a:prstGeom prst="rect">
            <a:avLst/>
          </a:prstGeom>
        </p:spPr>
      </p:pic>
      <p:cxnSp>
        <p:nvCxnSpPr>
          <p:cNvPr id="14" name="Straight Connector 13">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4990" y="5503528"/>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4" name="Rectangle 3">
            <a:extLst>
              <a:ext uri="{FF2B5EF4-FFF2-40B4-BE49-F238E27FC236}">
                <a16:creationId xmlns:a16="http://schemas.microsoft.com/office/drawing/2014/main" id="{3114BE97-1B7B-F7FD-27A3-58D216E0CBAC}"/>
              </a:ext>
            </a:extLst>
          </p:cNvPr>
          <p:cNvSpPr/>
          <p:nvPr/>
        </p:nvSpPr>
        <p:spPr>
          <a:xfrm>
            <a:off x="8838486" y="963386"/>
            <a:ext cx="2155371" cy="2139036"/>
          </a:xfrm>
          <a:prstGeom prst="rect">
            <a:avLst/>
          </a:prstGeom>
          <a:solidFill>
            <a:schemeClr val="accent4">
              <a:lumMod val="40000"/>
              <a:lumOff val="60000"/>
            </a:schemeClr>
          </a:solid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latin typeface="Kinetic Letters Unjoined" panose="00000500000000000000" pitchFamily="50" charset="0"/>
              </a:rPr>
              <a:t>Miss Minks</a:t>
            </a:r>
          </a:p>
        </p:txBody>
      </p:sp>
      <p:sp>
        <p:nvSpPr>
          <p:cNvPr id="5" name="Rectangle 4">
            <a:extLst>
              <a:ext uri="{FF2B5EF4-FFF2-40B4-BE49-F238E27FC236}">
                <a16:creationId xmlns:a16="http://schemas.microsoft.com/office/drawing/2014/main" id="{B8CD124D-2D4C-C041-7EF4-76ECBC8E41E1}"/>
              </a:ext>
            </a:extLst>
          </p:cNvPr>
          <p:cNvSpPr/>
          <p:nvPr/>
        </p:nvSpPr>
        <p:spPr>
          <a:xfrm>
            <a:off x="6469416" y="963386"/>
            <a:ext cx="2155371" cy="2139036"/>
          </a:xfrm>
          <a:prstGeom prst="rect">
            <a:avLst/>
          </a:prstGeom>
          <a:solidFill>
            <a:schemeClr val="accent4">
              <a:lumMod val="40000"/>
              <a:lumOff val="60000"/>
            </a:schemeClr>
          </a:solidFill>
          <a:ln w="38100">
            <a:solidFill>
              <a:schemeClr val="accent4"/>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3200" dirty="0">
                <a:latin typeface="Kinetic Letters Unjoined" panose="00000500000000000000" pitchFamily="50" charset="0"/>
              </a:rPr>
              <a:t>Mrs Chandler  </a:t>
            </a:r>
          </a:p>
        </p:txBody>
      </p:sp>
    </p:spTree>
    <p:extLst>
      <p:ext uri="{BB962C8B-B14F-4D97-AF65-F5344CB8AC3E}">
        <p14:creationId xmlns:p14="http://schemas.microsoft.com/office/powerpoint/2010/main" val="4188528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44" name="Straight Connector 43">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45" name="Rectangle 44">
            <a:extLst>
              <a:ext uri="{FF2B5EF4-FFF2-40B4-BE49-F238E27FC236}">
                <a16:creationId xmlns:a16="http://schemas.microsoft.com/office/drawing/2014/main" id="{3CECA2BE-0443-493F-9413-FC132026C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pic>
        <p:nvPicPr>
          <p:cNvPr id="19" name="Picture 18" descr="School desk with books and pencils with chalkboard in background">
            <a:extLst>
              <a:ext uri="{FF2B5EF4-FFF2-40B4-BE49-F238E27FC236}">
                <a16:creationId xmlns:a16="http://schemas.microsoft.com/office/drawing/2014/main" id="{6167316E-2A2C-DBCE-9CBB-E6B9E035E033}"/>
              </a:ext>
            </a:extLst>
          </p:cNvPr>
          <p:cNvPicPr>
            <a:picLocks noChangeAspect="1"/>
          </p:cNvPicPr>
          <p:nvPr/>
        </p:nvPicPr>
        <p:blipFill rotWithShape="1">
          <a:blip r:embed="rId2"/>
          <a:srcRect t="15709" r="-1" b="-1"/>
          <a:stretch/>
        </p:blipFill>
        <p:spPr>
          <a:xfrm>
            <a:off x="-56805" y="-81003"/>
            <a:ext cx="12188932" cy="6857999"/>
          </a:xfrm>
          <a:prstGeom prst="rect">
            <a:avLst/>
          </a:prstGeom>
        </p:spPr>
      </p:pic>
      <p:sp>
        <p:nvSpPr>
          <p:cNvPr id="46" name="Rectangle 45">
            <a:extLst>
              <a:ext uri="{FF2B5EF4-FFF2-40B4-BE49-F238E27FC236}">
                <a16:creationId xmlns:a16="http://schemas.microsoft.com/office/drawing/2014/main" id="{57C3041F-18C8-4A3F-BB74-556AD2101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2" y="1"/>
            <a:ext cx="12191999" cy="2211293"/>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sp>
        <p:nvSpPr>
          <p:cNvPr id="2" name="Title 1">
            <a:extLst>
              <a:ext uri="{FF2B5EF4-FFF2-40B4-BE49-F238E27FC236}">
                <a16:creationId xmlns:a16="http://schemas.microsoft.com/office/drawing/2014/main" id="{0EA49D0A-2E13-1B3A-811A-486E7F23A33B}"/>
              </a:ext>
            </a:extLst>
          </p:cNvPr>
          <p:cNvSpPr>
            <a:spLocks noGrp="1"/>
          </p:cNvSpPr>
          <p:nvPr>
            <p:ph type="title"/>
          </p:nvPr>
        </p:nvSpPr>
        <p:spPr>
          <a:xfrm>
            <a:off x="789940" y="598393"/>
            <a:ext cx="6855490" cy="740550"/>
          </a:xfrm>
        </p:spPr>
        <p:txBody>
          <a:bodyPr vert="horz" lIns="91440" tIns="45720" rIns="91440" bIns="45720" rtlCol="0" anchor="t">
            <a:normAutofit fontScale="90000"/>
          </a:bodyPr>
          <a:lstStyle/>
          <a:p>
            <a:pPr marL="457200" indent="-457200">
              <a:buFont typeface="Arial" panose="020B0604020202020204" pitchFamily="34" charset="0"/>
              <a:buChar char="•"/>
            </a:pPr>
            <a:r>
              <a:rPr lang="en-US" sz="4800" b="1" u="sng" dirty="0">
                <a:solidFill>
                  <a:srgbClr val="FFFFFF"/>
                </a:solidFill>
              </a:rPr>
              <a:t>Expectations</a:t>
            </a:r>
            <a:br>
              <a:rPr lang="en-US" sz="4800" b="1" dirty="0">
                <a:solidFill>
                  <a:srgbClr val="FFFFFF"/>
                </a:solidFill>
              </a:rPr>
            </a:br>
            <a:r>
              <a:rPr lang="en-US" sz="3100" b="1" dirty="0">
                <a:solidFill>
                  <a:srgbClr val="FFFFFF"/>
                </a:solidFill>
              </a:rPr>
              <a:t>Timings</a:t>
            </a:r>
            <a:br>
              <a:rPr lang="en-US" sz="3100" b="1" dirty="0">
                <a:solidFill>
                  <a:srgbClr val="FFFFFF"/>
                </a:solidFill>
              </a:rPr>
            </a:br>
            <a:r>
              <a:rPr lang="en-US" sz="3100" b="1" dirty="0">
                <a:solidFill>
                  <a:srgbClr val="FFFFFF"/>
                </a:solidFill>
              </a:rPr>
              <a:t>Break – 10:15-10:30</a:t>
            </a:r>
            <a:br>
              <a:rPr lang="en-US" sz="3100" b="1" dirty="0">
                <a:solidFill>
                  <a:srgbClr val="FFFFFF"/>
                </a:solidFill>
              </a:rPr>
            </a:br>
            <a:r>
              <a:rPr lang="en-US" sz="3100" b="1" dirty="0">
                <a:solidFill>
                  <a:srgbClr val="FFFFFF"/>
                </a:solidFill>
              </a:rPr>
              <a:t>Lunch – 12:15-1:00</a:t>
            </a:r>
            <a:br>
              <a:rPr lang="en-US" sz="3100" b="1" dirty="0">
                <a:solidFill>
                  <a:srgbClr val="FFFFFF"/>
                </a:solidFill>
              </a:rPr>
            </a:br>
            <a:r>
              <a:rPr lang="en-US" sz="3100" b="1" dirty="0">
                <a:solidFill>
                  <a:srgbClr val="FFFFFF"/>
                </a:solidFill>
              </a:rPr>
              <a:t>Drop off point: Bottom Playground</a:t>
            </a:r>
            <a:br>
              <a:rPr lang="en-US" sz="3100" b="1" dirty="0">
                <a:solidFill>
                  <a:srgbClr val="FFFFFF"/>
                </a:solidFill>
              </a:rPr>
            </a:br>
            <a:r>
              <a:rPr lang="en-US" sz="3100" b="1" dirty="0">
                <a:solidFill>
                  <a:srgbClr val="FFFFFF"/>
                </a:solidFill>
              </a:rPr>
              <a:t>Collection Point: Bottom Playground</a:t>
            </a:r>
            <a:br>
              <a:rPr lang="en-US" sz="3100" b="1" dirty="0">
                <a:solidFill>
                  <a:srgbClr val="FFFFFF"/>
                </a:solidFill>
              </a:rPr>
            </a:br>
            <a:r>
              <a:rPr lang="en-US" sz="3100" b="1" dirty="0">
                <a:solidFill>
                  <a:srgbClr val="FFFFFF"/>
                </a:solidFill>
              </a:rPr>
              <a:t>Bags: Small Bags</a:t>
            </a:r>
            <a:br>
              <a:rPr lang="en-US" sz="3100" b="1" dirty="0">
                <a:solidFill>
                  <a:srgbClr val="FFFFFF"/>
                </a:solidFill>
              </a:rPr>
            </a:br>
            <a:r>
              <a:rPr lang="en-US" sz="3100" b="1" dirty="0">
                <a:solidFill>
                  <a:srgbClr val="FFFFFF"/>
                </a:solidFill>
              </a:rPr>
              <a:t>Toileting</a:t>
            </a:r>
            <a:br>
              <a:rPr lang="en-US" sz="3100" b="1" dirty="0">
                <a:solidFill>
                  <a:srgbClr val="FFFFFF"/>
                </a:solidFill>
              </a:rPr>
            </a:br>
            <a:r>
              <a:rPr lang="en-US" sz="3100" b="1" dirty="0">
                <a:solidFill>
                  <a:srgbClr val="FFFFFF"/>
                </a:solidFill>
              </a:rPr>
              <a:t>Stairs</a:t>
            </a:r>
            <a:br>
              <a:rPr lang="en-US" sz="3100" b="1" dirty="0">
                <a:solidFill>
                  <a:srgbClr val="FFFFFF"/>
                </a:solidFill>
              </a:rPr>
            </a:br>
            <a:r>
              <a:rPr lang="en-US" sz="3100" b="1" dirty="0">
                <a:solidFill>
                  <a:srgbClr val="FFFFFF"/>
                </a:solidFill>
              </a:rPr>
              <a:t>Behaviour Policy</a:t>
            </a:r>
            <a:br>
              <a:rPr lang="en-US" sz="3100" b="1" dirty="0">
                <a:solidFill>
                  <a:srgbClr val="FFFFFF"/>
                </a:solidFill>
              </a:rPr>
            </a:br>
            <a:r>
              <a:rPr lang="en-US" sz="3100" b="1" dirty="0">
                <a:solidFill>
                  <a:srgbClr val="FFFFFF"/>
                </a:solidFill>
              </a:rPr>
              <a:t>Independence</a:t>
            </a:r>
            <a:endParaRPr lang="en-US" sz="4800" b="1" dirty="0">
              <a:solidFill>
                <a:srgbClr val="FFFFFF"/>
              </a:solidFill>
            </a:endParaRPr>
          </a:p>
        </p:txBody>
      </p:sp>
      <p:sp>
        <p:nvSpPr>
          <p:cNvPr id="47" name="Rectangle 46">
            <a:extLst>
              <a:ext uri="{FF2B5EF4-FFF2-40B4-BE49-F238E27FC236}">
                <a16:creationId xmlns:a16="http://schemas.microsoft.com/office/drawing/2014/main" id="{72B28B90-B579-47ED-A625-BAD03AE6C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930588"/>
            <a:ext cx="12191999" cy="1927411"/>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cxnSp>
        <p:nvCxnSpPr>
          <p:cNvPr id="43" name="Straight Connector 42">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6259606"/>
            <a:ext cx="10325101" cy="0"/>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7621787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44" name="Straight Connector 43">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45" name="Rectangle 44">
            <a:extLst>
              <a:ext uri="{FF2B5EF4-FFF2-40B4-BE49-F238E27FC236}">
                <a16:creationId xmlns:a16="http://schemas.microsoft.com/office/drawing/2014/main" id="{3CECA2BE-0443-493F-9413-FC132026C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pic>
        <p:nvPicPr>
          <p:cNvPr id="19" name="Picture 18" descr="School desk with books and pencils with chalkboard in background">
            <a:extLst>
              <a:ext uri="{FF2B5EF4-FFF2-40B4-BE49-F238E27FC236}">
                <a16:creationId xmlns:a16="http://schemas.microsoft.com/office/drawing/2014/main" id="{6167316E-2A2C-DBCE-9CBB-E6B9E035E033}"/>
              </a:ext>
            </a:extLst>
          </p:cNvPr>
          <p:cNvPicPr>
            <a:picLocks noChangeAspect="1"/>
          </p:cNvPicPr>
          <p:nvPr/>
        </p:nvPicPr>
        <p:blipFill rotWithShape="1">
          <a:blip r:embed="rId2"/>
          <a:srcRect t="15709" r="-1" b="-1"/>
          <a:stretch/>
        </p:blipFill>
        <p:spPr>
          <a:xfrm>
            <a:off x="-56805" y="-81003"/>
            <a:ext cx="12188932" cy="6857999"/>
          </a:xfrm>
          <a:prstGeom prst="rect">
            <a:avLst/>
          </a:prstGeom>
        </p:spPr>
      </p:pic>
      <p:sp>
        <p:nvSpPr>
          <p:cNvPr id="46" name="Rectangle 45">
            <a:extLst>
              <a:ext uri="{FF2B5EF4-FFF2-40B4-BE49-F238E27FC236}">
                <a16:creationId xmlns:a16="http://schemas.microsoft.com/office/drawing/2014/main" id="{57C3041F-18C8-4A3F-BB74-556AD2101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2" y="1"/>
            <a:ext cx="12191999" cy="2211293"/>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sp>
        <p:nvSpPr>
          <p:cNvPr id="47" name="Rectangle 46">
            <a:extLst>
              <a:ext uri="{FF2B5EF4-FFF2-40B4-BE49-F238E27FC236}">
                <a16:creationId xmlns:a16="http://schemas.microsoft.com/office/drawing/2014/main" id="{72B28B90-B579-47ED-A625-BAD03AE6C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930588"/>
            <a:ext cx="12191999" cy="1927411"/>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cxnSp>
        <p:nvCxnSpPr>
          <p:cNvPr id="43" name="Straight Connector 42">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6259606"/>
            <a:ext cx="10325101" cy="0"/>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34254B7-1D91-647E-6C56-095CEBE8E81E}"/>
              </a:ext>
            </a:extLst>
          </p:cNvPr>
          <p:cNvSpPr txBox="1"/>
          <p:nvPr/>
        </p:nvSpPr>
        <p:spPr>
          <a:xfrm>
            <a:off x="134701" y="571455"/>
            <a:ext cx="5902960" cy="5016758"/>
          </a:xfrm>
          <a:prstGeom prst="rect">
            <a:avLst/>
          </a:prstGeom>
          <a:noFill/>
        </p:spPr>
        <p:txBody>
          <a:bodyPr wrap="square">
            <a:spAutoFit/>
          </a:bodyPr>
          <a:lstStyle/>
          <a:p>
            <a:r>
              <a:rPr lang="en-US" sz="3200" b="1" dirty="0">
                <a:solidFill>
                  <a:srgbClr val="FFFFFF"/>
                </a:solidFill>
                <a:latin typeface="Kinetic Letters Unjoined" panose="00000500000000000000" pitchFamily="50" charset="0"/>
              </a:rPr>
              <a:t>Children only need a book bag or a medium bag that can contain an A4 sized book and fit on to the peg or cupboard.</a:t>
            </a:r>
            <a:br>
              <a:rPr lang="en-US" sz="3200" b="1" dirty="0">
                <a:solidFill>
                  <a:srgbClr val="FFFFFF"/>
                </a:solidFill>
                <a:latin typeface="Kinetic Letters Unjoined" panose="00000500000000000000" pitchFamily="50" charset="0"/>
              </a:rPr>
            </a:br>
            <a:br>
              <a:rPr lang="en-US" sz="3200" b="1" dirty="0">
                <a:solidFill>
                  <a:srgbClr val="FFFFFF"/>
                </a:solidFill>
                <a:latin typeface="Kinetic Letters Unjoined" panose="00000500000000000000" pitchFamily="50" charset="0"/>
              </a:rPr>
            </a:br>
            <a:r>
              <a:rPr lang="en-US" sz="3200" b="1" dirty="0">
                <a:solidFill>
                  <a:srgbClr val="FFFFFF"/>
                </a:solidFill>
                <a:latin typeface="Kinetic Letters Unjoined" panose="00000500000000000000" pitchFamily="50" charset="0"/>
              </a:rPr>
              <a:t>Labelled water bottle which as a healthy school we prefer to be filled with water and a healthy snack.</a:t>
            </a:r>
            <a:br>
              <a:rPr lang="en-US" sz="3200" b="1" dirty="0">
                <a:solidFill>
                  <a:srgbClr val="FFFFFF"/>
                </a:solidFill>
                <a:latin typeface="Kinetic Letters Unjoined" panose="00000500000000000000" pitchFamily="50" charset="0"/>
              </a:rPr>
            </a:br>
            <a:br>
              <a:rPr lang="en-US" sz="3200" b="1" dirty="0">
                <a:solidFill>
                  <a:srgbClr val="FFFFFF"/>
                </a:solidFill>
                <a:latin typeface="Kinetic Letters Unjoined" panose="00000500000000000000" pitchFamily="50" charset="0"/>
              </a:rPr>
            </a:br>
            <a:r>
              <a:rPr lang="en-US" sz="3200" b="1" dirty="0">
                <a:solidFill>
                  <a:srgbClr val="FFFFFF"/>
                </a:solidFill>
                <a:latin typeface="Kinetic Letters Unjoined" panose="00000500000000000000" pitchFamily="50" charset="0"/>
              </a:rPr>
              <a:t>PLEASE label all of your child’s uniform, bags and PE kit. </a:t>
            </a:r>
            <a:endParaRPr lang="en-GB" sz="3200" dirty="0"/>
          </a:p>
        </p:txBody>
      </p:sp>
    </p:spTree>
    <p:extLst>
      <p:ext uri="{BB962C8B-B14F-4D97-AF65-F5344CB8AC3E}">
        <p14:creationId xmlns:p14="http://schemas.microsoft.com/office/powerpoint/2010/main" val="163087941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1" descr="Clipart Panda - Free Clipart Images">
            <a:extLst>
              <a:ext uri="{FF2B5EF4-FFF2-40B4-BE49-F238E27FC236}">
                <a16:creationId xmlns:a16="http://schemas.microsoft.com/office/drawing/2014/main" id="{6901DF05-6831-E909-73A7-550A333837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608824" y="4820152"/>
            <a:ext cx="2340769" cy="2037848"/>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6">
            <a:extLst>
              <a:ext uri="{FF2B5EF4-FFF2-40B4-BE49-F238E27FC236}">
                <a16:creationId xmlns:a16="http://schemas.microsoft.com/office/drawing/2014/main" id="{5E9D4485-D90F-6101-473A-7C4B1A6E1011}"/>
              </a:ext>
            </a:extLst>
          </p:cNvPr>
          <p:cNvSpPr>
            <a:spLocks noChangeArrowheads="1"/>
          </p:cNvSpPr>
          <p:nvPr/>
        </p:nvSpPr>
        <p:spPr bwMode="auto">
          <a:xfrm>
            <a:off x="373626" y="844909"/>
            <a:ext cx="11444748" cy="37856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4000" b="1" i="0" u="sng" strike="noStrike" cap="none" normalizeH="0" baseline="0" dirty="0">
                <a:ln>
                  <a:noFill/>
                </a:ln>
                <a:solidFill>
                  <a:schemeClr val="tx1"/>
                </a:solidFill>
                <a:effectLst/>
                <a:latin typeface="Kinetic Letters Unjoined" panose="00000500000000000000" pitchFamily="50" charset="0"/>
                <a:ea typeface="Calibri" panose="020F0502020204030204" pitchFamily="34" charset="0"/>
                <a:cs typeface="Times New Roman" panose="02020603050405020304" pitchFamily="18" charset="0"/>
              </a:rPr>
              <a:t>Break times</a:t>
            </a:r>
            <a:endParaRPr kumimoji="0" lang="en-GB" altLang="en-US" sz="2000" b="0" i="0" u="none" strike="noStrike" cap="none" normalizeH="0" baseline="0" dirty="0">
              <a:ln>
                <a:noFill/>
              </a:ln>
              <a:solidFill>
                <a:schemeClr val="tx1"/>
              </a:solidFill>
              <a:effectLst/>
              <a:latin typeface="Kinetic Letters Unjoined" panose="00000500000000000000" pitchFamily="50"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4000" b="0" i="0" u="none" strike="noStrike" cap="none" normalizeH="0" baseline="0" dirty="0">
                <a:ln>
                  <a:noFill/>
                </a:ln>
                <a:solidFill>
                  <a:schemeClr val="tx1"/>
                </a:solidFill>
                <a:effectLst/>
                <a:latin typeface="Kinetic Letters Unjoined" panose="00000500000000000000" pitchFamily="50" charset="0"/>
                <a:ea typeface="Calibri" panose="020F0502020204030204" pitchFamily="34" charset="0"/>
                <a:cs typeface="Times New Roman" panose="02020603050405020304" pitchFamily="18" charset="0"/>
              </a:rPr>
              <a:t>Children will have a morning break as well as lunch time</a:t>
            </a:r>
            <a:r>
              <a:rPr lang="en-GB" altLang="en-US" sz="4000" dirty="0">
                <a:latin typeface="Kinetic Letters Unjoined" panose="00000500000000000000" pitchFamily="50" charset="0"/>
                <a:ea typeface="Calibri" panose="020F0502020204030204" pitchFamily="34" charset="0"/>
                <a:cs typeface="Times New Roman" panose="02020603050405020304" pitchFamily="18" charset="0"/>
              </a:rPr>
              <a:t>. They will no longer have an afternoon break.</a:t>
            </a:r>
            <a:endParaRPr kumimoji="0" lang="en-GB" altLang="en-US" sz="4000" b="0" i="0" u="none" strike="noStrike" cap="none" normalizeH="0" baseline="0" dirty="0">
              <a:ln>
                <a:noFill/>
              </a:ln>
              <a:solidFill>
                <a:schemeClr val="tx1"/>
              </a:solidFill>
              <a:effectLst/>
              <a:latin typeface="Kinetic Letters Unjoined" panose="00000500000000000000" pitchFamily="50" charset="0"/>
              <a:ea typeface="Calibri" panose="020F0502020204030204" pitchFamily="34" charset="0"/>
              <a:cs typeface="Times New Roman" panose="02020603050405020304"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4000" b="0" i="0" u="none" strike="noStrike" cap="none" normalizeH="0" baseline="0" dirty="0">
                <a:ln>
                  <a:noFill/>
                </a:ln>
                <a:solidFill>
                  <a:schemeClr val="tx1"/>
                </a:solidFill>
                <a:effectLst/>
                <a:latin typeface="Kinetic Letters Unjoined" panose="00000500000000000000" pitchFamily="50" charset="0"/>
                <a:ea typeface="Calibri" panose="020F0502020204030204" pitchFamily="34" charset="0"/>
                <a:cs typeface="Times New Roman" panose="02020603050405020304" pitchFamily="18" charset="0"/>
              </a:rPr>
              <a:t>Send your child to school with one small, healthy snack for morning playtime. As a reminder this snack should not contain any nuts as we have children with allergies.</a:t>
            </a:r>
            <a:endParaRPr kumimoji="0" lang="en-GB" altLang="en-US" sz="5400" b="0" i="0" u="none" strike="noStrike" cap="none" normalizeH="0" baseline="0" dirty="0">
              <a:ln>
                <a:noFill/>
              </a:ln>
              <a:solidFill>
                <a:schemeClr val="tx1"/>
              </a:solidFill>
              <a:effectLst/>
              <a:latin typeface="Kinetic Letters Unjoined" panose="00000500000000000000" pitchFamily="50" charset="0"/>
            </a:endParaRPr>
          </a:p>
        </p:txBody>
      </p:sp>
    </p:spTree>
    <p:extLst>
      <p:ext uri="{BB962C8B-B14F-4D97-AF65-F5344CB8AC3E}">
        <p14:creationId xmlns:p14="http://schemas.microsoft.com/office/powerpoint/2010/main" val="155030460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2145C-05D9-2FB7-CF59-37AB4590B3ED}"/>
              </a:ext>
            </a:extLst>
          </p:cNvPr>
          <p:cNvSpPr>
            <a:spLocks noGrp="1"/>
          </p:cNvSpPr>
          <p:nvPr>
            <p:ph type="title"/>
          </p:nvPr>
        </p:nvSpPr>
        <p:spPr/>
        <p:txBody>
          <a:bodyPr/>
          <a:lstStyle/>
          <a:p>
            <a:endParaRPr lang="en-GB" dirty="0"/>
          </a:p>
        </p:txBody>
      </p:sp>
      <p:pic>
        <p:nvPicPr>
          <p:cNvPr id="7" name="Content Placeholder 6">
            <a:extLst>
              <a:ext uri="{FF2B5EF4-FFF2-40B4-BE49-F238E27FC236}">
                <a16:creationId xmlns:a16="http://schemas.microsoft.com/office/drawing/2014/main" id="{AC4DAB25-E062-3060-91DB-DDA1B18E0D0B}"/>
              </a:ext>
            </a:extLst>
          </p:cNvPr>
          <p:cNvPicPr>
            <a:picLocks noGrp="1" noChangeAspect="1"/>
          </p:cNvPicPr>
          <p:nvPr>
            <p:ph idx="1"/>
          </p:nvPr>
        </p:nvPicPr>
        <p:blipFill>
          <a:blip r:embed="rId2"/>
          <a:stretch>
            <a:fillRect/>
          </a:stretch>
        </p:blipFill>
        <p:spPr>
          <a:xfrm>
            <a:off x="6412511" y="299601"/>
            <a:ext cx="4430830" cy="6258798"/>
          </a:xfrm>
        </p:spPr>
      </p:pic>
      <p:pic>
        <p:nvPicPr>
          <p:cNvPr id="5" name="Picture 4">
            <a:extLst>
              <a:ext uri="{FF2B5EF4-FFF2-40B4-BE49-F238E27FC236}">
                <a16:creationId xmlns:a16="http://schemas.microsoft.com/office/drawing/2014/main" id="{AD3117B4-CC60-51E3-911F-F2CF1A051FE9}"/>
              </a:ext>
            </a:extLst>
          </p:cNvPr>
          <p:cNvPicPr>
            <a:picLocks noChangeAspect="1"/>
          </p:cNvPicPr>
          <p:nvPr/>
        </p:nvPicPr>
        <p:blipFill>
          <a:blip r:embed="rId3"/>
          <a:stretch>
            <a:fillRect/>
          </a:stretch>
        </p:blipFill>
        <p:spPr>
          <a:xfrm>
            <a:off x="849758" y="299601"/>
            <a:ext cx="4344006" cy="6258798"/>
          </a:xfrm>
          <a:prstGeom prst="rect">
            <a:avLst/>
          </a:prstGeom>
        </p:spPr>
      </p:pic>
    </p:spTree>
    <p:extLst>
      <p:ext uri="{BB962C8B-B14F-4D97-AF65-F5344CB8AC3E}">
        <p14:creationId xmlns:p14="http://schemas.microsoft.com/office/powerpoint/2010/main" val="20163638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See the source image">
            <a:extLst>
              <a:ext uri="{FF2B5EF4-FFF2-40B4-BE49-F238E27FC236}">
                <a16:creationId xmlns:a16="http://schemas.microsoft.com/office/drawing/2014/main" id="{0474E81A-1C06-D8DE-2E57-55D870D1E0BD}"/>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330812" y="4336771"/>
            <a:ext cx="2480648" cy="2345957"/>
          </a:xfrm>
          <a:prstGeom prst="rect">
            <a:avLst/>
          </a:prstGeom>
          <a:noFill/>
          <a:ln>
            <a:noFill/>
          </a:ln>
        </p:spPr>
      </p:pic>
      <p:sp>
        <p:nvSpPr>
          <p:cNvPr id="6" name="TextBox 5">
            <a:extLst>
              <a:ext uri="{FF2B5EF4-FFF2-40B4-BE49-F238E27FC236}">
                <a16:creationId xmlns:a16="http://schemas.microsoft.com/office/drawing/2014/main" id="{E9C0A585-682C-1416-D553-08B04880736D}"/>
              </a:ext>
            </a:extLst>
          </p:cNvPr>
          <p:cNvSpPr txBox="1"/>
          <p:nvPr/>
        </p:nvSpPr>
        <p:spPr>
          <a:xfrm>
            <a:off x="386376" y="175272"/>
            <a:ext cx="11428002" cy="6043001"/>
          </a:xfrm>
          <a:prstGeom prst="rect">
            <a:avLst/>
          </a:prstGeom>
          <a:noFill/>
        </p:spPr>
        <p:txBody>
          <a:bodyPr wrap="square">
            <a:spAutoFit/>
          </a:bodyPr>
          <a:lstStyle/>
          <a:p>
            <a:pPr>
              <a:lnSpc>
                <a:spcPct val="107000"/>
              </a:lnSpc>
              <a:spcAft>
                <a:spcPts val="800"/>
              </a:spcAft>
            </a:pPr>
            <a:r>
              <a:rPr lang="en-GB" sz="3600" b="1" u="sng" dirty="0">
                <a:effectLst/>
                <a:latin typeface="Kinetic Letters Unjoined" panose="00000500000000000000" pitchFamily="50" charset="0"/>
                <a:ea typeface="Calibri" panose="020F0502020204030204" pitchFamily="34" charset="0"/>
                <a:cs typeface="Times New Roman" panose="02020603050405020304" pitchFamily="18" charset="0"/>
              </a:rPr>
              <a:t>Dojos</a:t>
            </a:r>
          </a:p>
          <a:p>
            <a:pPr>
              <a:lnSpc>
                <a:spcPct val="107000"/>
              </a:lnSpc>
              <a:spcAft>
                <a:spcPts val="800"/>
              </a:spcAft>
            </a:pPr>
            <a:r>
              <a:rPr lang="en-GB" sz="3600" dirty="0">
                <a:effectLst/>
                <a:latin typeface="Kinetic Letters Unjoined" panose="00000500000000000000" pitchFamily="50" charset="0"/>
                <a:ea typeface="Calibri" panose="020F0502020204030204" pitchFamily="34" charset="0"/>
                <a:cs typeface="Times New Roman" panose="02020603050405020304" pitchFamily="18" charset="0"/>
              </a:rPr>
              <a:t>These are points the children earn for making good choices with their work and behaviour. </a:t>
            </a:r>
          </a:p>
          <a:p>
            <a:pPr>
              <a:lnSpc>
                <a:spcPct val="107000"/>
              </a:lnSpc>
              <a:spcAft>
                <a:spcPts val="800"/>
              </a:spcAft>
            </a:pPr>
            <a:r>
              <a:rPr lang="en-GB" sz="3600" dirty="0">
                <a:effectLst/>
                <a:latin typeface="Kinetic Letters Unjoined" panose="00000500000000000000" pitchFamily="50" charset="0"/>
                <a:ea typeface="Calibri" panose="020F0502020204030204" pitchFamily="34" charset="0"/>
                <a:cs typeface="Times New Roman" panose="02020603050405020304" pitchFamily="18" charset="0"/>
              </a:rPr>
              <a:t>25 dojos they receive a ‘dip in the skip’. </a:t>
            </a:r>
          </a:p>
          <a:p>
            <a:pPr>
              <a:lnSpc>
                <a:spcPct val="107000"/>
              </a:lnSpc>
              <a:spcAft>
                <a:spcPts val="800"/>
              </a:spcAft>
            </a:pPr>
            <a:r>
              <a:rPr lang="en-GB" sz="3600" dirty="0">
                <a:effectLst/>
                <a:latin typeface="Kinetic Letters Unjoined" panose="00000500000000000000" pitchFamily="50" charset="0"/>
                <a:ea typeface="Calibri" panose="020F0502020204030204" pitchFamily="34" charset="0"/>
                <a:cs typeface="Times New Roman" panose="02020603050405020304" pitchFamily="18" charset="0"/>
              </a:rPr>
              <a:t>50 dojos, a school pencil. </a:t>
            </a:r>
          </a:p>
          <a:p>
            <a:pPr>
              <a:lnSpc>
                <a:spcPct val="107000"/>
              </a:lnSpc>
              <a:spcAft>
                <a:spcPts val="800"/>
              </a:spcAft>
            </a:pPr>
            <a:r>
              <a:rPr lang="en-GB" sz="3600" dirty="0">
                <a:effectLst/>
                <a:latin typeface="Kinetic Letters Unjoined" panose="00000500000000000000" pitchFamily="50" charset="0"/>
                <a:ea typeface="Calibri" panose="020F0502020204030204" pitchFamily="34" charset="0"/>
                <a:cs typeface="Times New Roman" panose="02020603050405020304" pitchFamily="18" charset="0"/>
              </a:rPr>
              <a:t>100 dojos, the children can wear their own clothes for a day, we will send a note home to let you know.</a:t>
            </a:r>
          </a:p>
          <a:p>
            <a:pPr>
              <a:lnSpc>
                <a:spcPct val="107000"/>
              </a:lnSpc>
              <a:spcAft>
                <a:spcPts val="800"/>
              </a:spcAft>
            </a:pPr>
            <a:r>
              <a:rPr lang="en-GB" sz="3600" dirty="0">
                <a:latin typeface="Kinetic Letters Unjoined" panose="00000500000000000000" pitchFamily="50" charset="0"/>
                <a:ea typeface="Calibri" panose="020F0502020204030204" pitchFamily="34" charset="0"/>
                <a:cs typeface="Times New Roman" panose="02020603050405020304" pitchFamily="18" charset="0"/>
              </a:rPr>
              <a:t>150 dojos, a badge</a:t>
            </a:r>
          </a:p>
          <a:p>
            <a:pPr>
              <a:lnSpc>
                <a:spcPct val="107000"/>
              </a:lnSpc>
              <a:spcAft>
                <a:spcPts val="800"/>
              </a:spcAft>
            </a:pPr>
            <a:r>
              <a:rPr lang="en-GB" sz="3600" dirty="0">
                <a:effectLst/>
                <a:latin typeface="Kinetic Letters Unjoined" panose="00000500000000000000" pitchFamily="50" charset="0"/>
                <a:ea typeface="Calibri" panose="020F0502020204030204" pitchFamily="34" charset="0"/>
                <a:cs typeface="Times New Roman" panose="02020603050405020304" pitchFamily="18" charset="0"/>
              </a:rPr>
              <a:t>200 dojos, secret p</a:t>
            </a:r>
            <a:r>
              <a:rPr lang="en-GB" sz="3600" dirty="0">
                <a:latin typeface="Kinetic Letters Unjoined" panose="00000500000000000000" pitchFamily="50" charset="0"/>
                <a:ea typeface="Calibri" panose="020F0502020204030204" pitchFamily="34" charset="0"/>
                <a:cs typeface="Times New Roman" panose="02020603050405020304" pitchFamily="18" charset="0"/>
              </a:rPr>
              <a:t>rize</a:t>
            </a:r>
            <a:endParaRPr lang="en-GB" sz="3200" dirty="0">
              <a:effectLst/>
              <a:latin typeface="Kinetic Letters Unjoined" panose="00000500000000000000" pitchFamily="50"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8224334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AF0F9F-40D6-B0BA-EDDE-D2D068EC6FE2}"/>
              </a:ext>
            </a:extLst>
          </p:cNvPr>
          <p:cNvSpPr>
            <a:spLocks noGrp="1"/>
          </p:cNvSpPr>
          <p:nvPr>
            <p:ph type="title"/>
          </p:nvPr>
        </p:nvSpPr>
        <p:spPr>
          <a:xfrm>
            <a:off x="3696518" y="261009"/>
            <a:ext cx="4828251" cy="1086056"/>
          </a:xfrm>
        </p:spPr>
        <p:txBody>
          <a:bodyPr>
            <a:normAutofit/>
          </a:bodyPr>
          <a:lstStyle/>
          <a:p>
            <a:r>
              <a:rPr lang="en-GB" sz="6000" u="sng" dirty="0">
                <a:latin typeface="Kinetic Letters Unjoined" panose="00000500000000000000" pitchFamily="50" charset="0"/>
              </a:rPr>
              <a:t>Uniform and PE Kit </a:t>
            </a:r>
            <a:endParaRPr lang="en-GB" sz="6000" dirty="0">
              <a:latin typeface="Kinetic Letters Unjoined" panose="00000500000000000000" pitchFamily="50" charset="0"/>
            </a:endParaRPr>
          </a:p>
        </p:txBody>
      </p:sp>
      <p:pic>
        <p:nvPicPr>
          <p:cNvPr id="5" name="Content Placeholder 4">
            <a:extLst>
              <a:ext uri="{FF2B5EF4-FFF2-40B4-BE49-F238E27FC236}">
                <a16:creationId xmlns:a16="http://schemas.microsoft.com/office/drawing/2014/main" id="{87D0A44D-866C-7BBD-27C9-1DB66EA8D2CC}"/>
              </a:ext>
            </a:extLst>
          </p:cNvPr>
          <p:cNvPicPr>
            <a:picLocks noGrp="1" noChangeAspect="1"/>
          </p:cNvPicPr>
          <p:nvPr>
            <p:ph idx="1"/>
          </p:nvPr>
        </p:nvPicPr>
        <p:blipFill>
          <a:blip r:embed="rId2"/>
          <a:stretch>
            <a:fillRect/>
          </a:stretch>
        </p:blipFill>
        <p:spPr>
          <a:xfrm>
            <a:off x="116399" y="562291"/>
            <a:ext cx="1628973" cy="2866709"/>
          </a:xfrm>
        </p:spPr>
      </p:pic>
      <p:pic>
        <p:nvPicPr>
          <p:cNvPr id="7" name="Picture 6">
            <a:extLst>
              <a:ext uri="{FF2B5EF4-FFF2-40B4-BE49-F238E27FC236}">
                <a16:creationId xmlns:a16="http://schemas.microsoft.com/office/drawing/2014/main" id="{415A063F-9599-D380-73F1-86F13B58B2EE}"/>
              </a:ext>
            </a:extLst>
          </p:cNvPr>
          <p:cNvPicPr>
            <a:picLocks noChangeAspect="1"/>
          </p:cNvPicPr>
          <p:nvPr/>
        </p:nvPicPr>
        <p:blipFill>
          <a:blip r:embed="rId3"/>
          <a:stretch>
            <a:fillRect/>
          </a:stretch>
        </p:blipFill>
        <p:spPr>
          <a:xfrm>
            <a:off x="10057019" y="261009"/>
            <a:ext cx="2047867" cy="2023343"/>
          </a:xfrm>
          <a:prstGeom prst="rect">
            <a:avLst/>
          </a:prstGeom>
        </p:spPr>
      </p:pic>
      <p:pic>
        <p:nvPicPr>
          <p:cNvPr id="9" name="Picture 8">
            <a:extLst>
              <a:ext uri="{FF2B5EF4-FFF2-40B4-BE49-F238E27FC236}">
                <a16:creationId xmlns:a16="http://schemas.microsoft.com/office/drawing/2014/main" id="{2C540A97-68CF-FD1B-9F02-2BEB90538195}"/>
              </a:ext>
            </a:extLst>
          </p:cNvPr>
          <p:cNvPicPr>
            <a:picLocks noChangeAspect="1"/>
          </p:cNvPicPr>
          <p:nvPr/>
        </p:nvPicPr>
        <p:blipFill>
          <a:blip r:embed="rId4"/>
          <a:stretch>
            <a:fillRect/>
          </a:stretch>
        </p:blipFill>
        <p:spPr>
          <a:xfrm>
            <a:off x="10398051" y="5086282"/>
            <a:ext cx="1609950" cy="905001"/>
          </a:xfrm>
          <a:prstGeom prst="rect">
            <a:avLst/>
          </a:prstGeom>
        </p:spPr>
      </p:pic>
      <p:pic>
        <p:nvPicPr>
          <p:cNvPr id="11" name="Picture 10">
            <a:extLst>
              <a:ext uri="{FF2B5EF4-FFF2-40B4-BE49-F238E27FC236}">
                <a16:creationId xmlns:a16="http://schemas.microsoft.com/office/drawing/2014/main" id="{5DA1DAF6-BC43-7777-D132-199AEE74BD0F}"/>
              </a:ext>
            </a:extLst>
          </p:cNvPr>
          <p:cNvPicPr>
            <a:picLocks noChangeAspect="1"/>
          </p:cNvPicPr>
          <p:nvPr/>
        </p:nvPicPr>
        <p:blipFill>
          <a:blip r:embed="rId5"/>
          <a:stretch>
            <a:fillRect/>
          </a:stretch>
        </p:blipFill>
        <p:spPr>
          <a:xfrm>
            <a:off x="11064544" y="2633490"/>
            <a:ext cx="943457" cy="2103654"/>
          </a:xfrm>
          <a:prstGeom prst="rect">
            <a:avLst/>
          </a:prstGeom>
        </p:spPr>
      </p:pic>
      <p:sp>
        <p:nvSpPr>
          <p:cNvPr id="4" name="TextBox 3">
            <a:extLst>
              <a:ext uri="{FF2B5EF4-FFF2-40B4-BE49-F238E27FC236}">
                <a16:creationId xmlns:a16="http://schemas.microsoft.com/office/drawing/2014/main" id="{F3414605-85AD-E5A5-F816-9398E912FCAF}"/>
              </a:ext>
            </a:extLst>
          </p:cNvPr>
          <p:cNvSpPr txBox="1"/>
          <p:nvPr/>
        </p:nvSpPr>
        <p:spPr>
          <a:xfrm>
            <a:off x="1876218" y="1443450"/>
            <a:ext cx="8468849" cy="6920997"/>
          </a:xfrm>
          <a:prstGeom prst="rect">
            <a:avLst/>
          </a:prstGeom>
          <a:noFill/>
        </p:spPr>
        <p:txBody>
          <a:bodyPr wrap="square">
            <a:spAutoFit/>
          </a:bodyPr>
          <a:lstStyle/>
          <a:p>
            <a:pPr marL="457200" indent="-457200">
              <a:buFont typeface="Arial" panose="020B0604020202020204" pitchFamily="34" charset="0"/>
              <a:buChar char="•"/>
            </a:pPr>
            <a:r>
              <a:rPr lang="en-GB" sz="3600" dirty="0">
                <a:latin typeface="Kinetic Letters Unjoined" panose="00000500000000000000" pitchFamily="50" charset="0"/>
              </a:rPr>
              <a:t>We will let you know PE days once timetables are sorted.</a:t>
            </a:r>
          </a:p>
          <a:p>
            <a:pPr marL="457200" indent="-457200">
              <a:buFont typeface="Arial" panose="020B0604020202020204" pitchFamily="34" charset="0"/>
              <a:buChar char="•"/>
            </a:pPr>
            <a:r>
              <a:rPr lang="en-GB" sz="3600" dirty="0">
                <a:latin typeface="Kinetic Letters Unjoined" panose="00000500000000000000" pitchFamily="50" charset="0"/>
              </a:rPr>
              <a:t>We will keep PE kits in school and send home at half term for washing. </a:t>
            </a:r>
          </a:p>
          <a:p>
            <a:pPr marL="457200" indent="-457200">
              <a:buFont typeface="Arial" panose="020B0604020202020204" pitchFamily="34" charset="0"/>
              <a:buChar char="•"/>
            </a:pPr>
            <a:r>
              <a:rPr lang="en-GB" sz="3600" dirty="0">
                <a:latin typeface="Kinetic Letters Unjoined" panose="00000500000000000000" pitchFamily="50" charset="0"/>
              </a:rPr>
              <a:t>Ensure hair is tied back and earrings are removed. </a:t>
            </a:r>
          </a:p>
          <a:p>
            <a:pPr marL="171450" marR="0" indent="-171450" algn="l">
              <a:lnSpc>
                <a:spcPct val="119000"/>
              </a:lnSpc>
              <a:spcBef>
                <a:spcPts val="0"/>
              </a:spcBef>
              <a:spcAft>
                <a:spcPts val="1000"/>
              </a:spcAft>
              <a:buFont typeface="Arial" panose="020B0604020202020204" pitchFamily="34" charset="0"/>
              <a:buChar char="•"/>
            </a:pPr>
            <a:r>
              <a:rPr lang="en-GB" sz="3600" dirty="0">
                <a:latin typeface="Kinetic Letters Unjoined" panose="00000500000000000000" pitchFamily="50" charset="0"/>
              </a:rPr>
              <a:t>   All children should now be confident in getting changed themselves, but some support can be provided when necessary. Children will be spilt into gender groups to get changed between the two classes. </a:t>
            </a:r>
            <a:r>
              <a:rPr lang="en-GB" sz="3600" b="1" u="sng" kern="1400" dirty="0">
                <a:ln>
                  <a:noFill/>
                </a:ln>
                <a:solidFill>
                  <a:srgbClr val="FFC000"/>
                </a:solidFill>
                <a:effectLst/>
                <a:latin typeface="Kinetic Letters Unjoined" panose="00000500000000000000" pitchFamily="50" charset="0"/>
              </a:rPr>
              <a:t>PLEASE</a:t>
            </a:r>
            <a:r>
              <a:rPr lang="en-GB" sz="3600" kern="1400" dirty="0">
                <a:ln>
                  <a:noFill/>
                </a:ln>
                <a:effectLst/>
                <a:latin typeface="Kinetic Letters Unjoined" panose="00000500000000000000" pitchFamily="50" charset="0"/>
              </a:rPr>
              <a:t> </a:t>
            </a:r>
            <a:r>
              <a:rPr lang="en-GB" sz="3600" kern="1400" dirty="0">
                <a:latin typeface="Kinetic Letters Unjoined" panose="00000500000000000000" pitchFamily="50" charset="0"/>
              </a:rPr>
              <a:t>label everything. </a:t>
            </a:r>
            <a:r>
              <a:rPr lang="en-GB" sz="3600" kern="1400" dirty="0">
                <a:ln>
                  <a:noFill/>
                </a:ln>
                <a:effectLst/>
                <a:latin typeface="Kinetic Letters Unjoined" panose="00000500000000000000" pitchFamily="50" charset="0"/>
              </a:rPr>
              <a:t> </a:t>
            </a:r>
            <a:endParaRPr lang="en-GB" kern="1400" dirty="0">
              <a:ln>
                <a:noFill/>
              </a:ln>
              <a:effectLst/>
              <a:latin typeface="Kinetic Letters Unjoined" panose="00000500000000000000" pitchFamily="50" charset="0"/>
            </a:endParaRPr>
          </a:p>
          <a:p>
            <a:pPr marL="0" marR="0" indent="0" algn="l">
              <a:lnSpc>
                <a:spcPct val="119000"/>
              </a:lnSpc>
              <a:spcBef>
                <a:spcPts val="0"/>
              </a:spcBef>
              <a:spcAft>
                <a:spcPts val="600"/>
              </a:spcAft>
            </a:pPr>
            <a:r>
              <a:rPr lang="en-GB" sz="1600" kern="1400" dirty="0">
                <a:ln>
                  <a:noFill/>
                </a:ln>
                <a:effectLst/>
                <a:latin typeface="Kinetic Letters Unjoined" panose="00000500000000000000" pitchFamily="50" charset="0"/>
              </a:rPr>
              <a:t> </a:t>
            </a:r>
          </a:p>
          <a:p>
            <a:endParaRPr lang="en-GB" sz="3200" dirty="0"/>
          </a:p>
          <a:p>
            <a:endParaRPr lang="en-GB" sz="3200" dirty="0">
              <a:latin typeface="Kinetic Letters Unjoined" panose="00000500000000000000" pitchFamily="50" charset="0"/>
            </a:endParaRPr>
          </a:p>
          <a:p>
            <a:endParaRPr lang="en-GB" sz="3200" dirty="0"/>
          </a:p>
        </p:txBody>
      </p:sp>
      <p:sp>
        <p:nvSpPr>
          <p:cNvPr id="10" name="TextBox 9">
            <a:extLst>
              <a:ext uri="{FF2B5EF4-FFF2-40B4-BE49-F238E27FC236}">
                <a16:creationId xmlns:a16="http://schemas.microsoft.com/office/drawing/2014/main" id="{DABCACD3-40D0-D67E-1212-9D15CB2008DD}"/>
              </a:ext>
            </a:extLst>
          </p:cNvPr>
          <p:cNvSpPr txBox="1"/>
          <p:nvPr/>
        </p:nvSpPr>
        <p:spPr>
          <a:xfrm>
            <a:off x="602901" y="3627372"/>
            <a:ext cx="7664379" cy="276999"/>
          </a:xfrm>
          <a:prstGeom prst="rect">
            <a:avLst/>
          </a:prstGeom>
          <a:noFill/>
        </p:spPr>
        <p:txBody>
          <a:bodyPr wrap="square">
            <a:spAutoFit/>
          </a:bodyPr>
          <a:lstStyle/>
          <a:p>
            <a:pPr marL="171450" marR="0" indent="-171450" algn="l">
              <a:lnSpc>
                <a:spcPct val="119000"/>
              </a:lnSpc>
              <a:spcBef>
                <a:spcPts val="0"/>
              </a:spcBef>
              <a:spcAft>
                <a:spcPts val="1000"/>
              </a:spcAft>
              <a:buFont typeface="Arial" panose="020B0604020202020204" pitchFamily="34" charset="0"/>
              <a:buChar char="•"/>
            </a:pPr>
            <a:r>
              <a:rPr lang="en-GB" sz="1050" kern="1400" dirty="0">
                <a:ln>
                  <a:noFill/>
                </a:ln>
                <a:solidFill>
                  <a:srgbClr val="000000"/>
                </a:solidFill>
                <a:effectLst/>
                <a:latin typeface="Symbol" panose="05050102010706020507" pitchFamily="18" charset="2"/>
              </a:rPr>
              <a:t>·</a:t>
            </a:r>
            <a:r>
              <a:rPr lang="en-GB" sz="1050" kern="1400" dirty="0">
                <a:ln>
                  <a:noFill/>
                </a:ln>
                <a:solidFill>
                  <a:srgbClr val="000000"/>
                </a:solidFill>
                <a:effectLst/>
                <a:latin typeface="Calibri" panose="020F0502020204030204" pitchFamily="34" charset="0"/>
              </a:rPr>
              <a:t> </a:t>
            </a:r>
            <a:endParaRPr lang="en-GB" sz="1600" kern="1400" dirty="0">
              <a:ln>
                <a:noFill/>
              </a:ln>
              <a:effectLst/>
              <a:latin typeface="Kinetic Letters Unjoined" panose="00000500000000000000" pitchFamily="50" charset="0"/>
            </a:endParaRPr>
          </a:p>
        </p:txBody>
      </p:sp>
    </p:spTree>
    <p:extLst>
      <p:ext uri="{BB962C8B-B14F-4D97-AF65-F5344CB8AC3E}">
        <p14:creationId xmlns:p14="http://schemas.microsoft.com/office/powerpoint/2010/main" val="41018951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20" name="Straight Connector 19">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Rectangle 21">
            <a:extLst>
              <a:ext uri="{FF2B5EF4-FFF2-40B4-BE49-F238E27FC236}">
                <a16:creationId xmlns:a16="http://schemas.microsoft.com/office/drawing/2014/main" id="{51C0BCA8-B9D5-4F84-B063-ABE683EE04E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pic>
        <p:nvPicPr>
          <p:cNvPr id="5" name="Picture 4" descr="Stack of magazines">
            <a:extLst>
              <a:ext uri="{FF2B5EF4-FFF2-40B4-BE49-F238E27FC236}">
                <a16:creationId xmlns:a16="http://schemas.microsoft.com/office/drawing/2014/main" id="{1589C8E0-1C87-9C34-59E7-D83FB705CC3A}"/>
              </a:ext>
            </a:extLst>
          </p:cNvPr>
          <p:cNvPicPr>
            <a:picLocks noChangeAspect="1"/>
          </p:cNvPicPr>
          <p:nvPr/>
        </p:nvPicPr>
        <p:blipFill rotWithShape="1">
          <a:blip r:embed="rId2"/>
          <a:srcRect b="15730"/>
          <a:stretch/>
        </p:blipFill>
        <p:spPr>
          <a:xfrm>
            <a:off x="13861" y="-114300"/>
            <a:ext cx="12191979" cy="6858000"/>
          </a:xfrm>
          <a:prstGeom prst="rect">
            <a:avLst/>
          </a:prstGeom>
        </p:spPr>
      </p:pic>
      <p:sp>
        <p:nvSpPr>
          <p:cNvPr id="24" name="Freeform: Shape 23">
            <a:extLst>
              <a:ext uri="{FF2B5EF4-FFF2-40B4-BE49-F238E27FC236}">
                <a16:creationId xmlns:a16="http://schemas.microsoft.com/office/drawing/2014/main" id="{3148D7B7-CAFA-4089-A365-6371A76FE4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custGeom>
            <a:avLst/>
            <a:gdLst>
              <a:gd name="connsiteX0" fmla="*/ 3144236 w 12192000"/>
              <a:gd name="connsiteY0" fmla="*/ 859953 h 6858000"/>
              <a:gd name="connsiteX1" fmla="*/ 954990 w 12192000"/>
              <a:gd name="connsiteY1" fmla="*/ 3049201 h 6858000"/>
              <a:gd name="connsiteX2" fmla="*/ 954990 w 12192000"/>
              <a:gd name="connsiteY2" fmla="*/ 3317710 h 6858000"/>
              <a:gd name="connsiteX3" fmla="*/ 954990 w 12192000"/>
              <a:gd name="connsiteY3" fmla="*/ 6057900 h 6858000"/>
              <a:gd name="connsiteX4" fmla="*/ 5334000 w 12192000"/>
              <a:gd name="connsiteY4" fmla="*/ 6057900 h 6858000"/>
              <a:gd name="connsiteX5" fmla="*/ 5334000 w 12192000"/>
              <a:gd name="connsiteY5" fmla="*/ 3049201 h 6858000"/>
              <a:gd name="connsiteX6" fmla="*/ 3144755 w 12192000"/>
              <a:gd name="connsiteY6" fmla="*/ 859953 h 6858000"/>
              <a:gd name="connsiteX7" fmla="*/ 0 w 12192000"/>
              <a:gd name="connsiteY7" fmla="*/ 0 h 6858000"/>
              <a:gd name="connsiteX8" fmla="*/ 12192000 w 12192000"/>
              <a:gd name="connsiteY8" fmla="*/ 0 h 6858000"/>
              <a:gd name="connsiteX9" fmla="*/ 12192000 w 12192000"/>
              <a:gd name="connsiteY9" fmla="*/ 6858000 h 6858000"/>
              <a:gd name="connsiteX10" fmla="*/ 0 w 12192000"/>
              <a:gd name="connsiteY1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2192000" h="6858000">
                <a:moveTo>
                  <a:pt x="3144236" y="859953"/>
                </a:moveTo>
                <a:cubicBezTo>
                  <a:pt x="1935127" y="859953"/>
                  <a:pt x="954990" y="1840119"/>
                  <a:pt x="954990" y="3049201"/>
                </a:cubicBezTo>
                <a:lnTo>
                  <a:pt x="954990" y="3317710"/>
                </a:lnTo>
                <a:lnTo>
                  <a:pt x="954990" y="6057900"/>
                </a:lnTo>
                <a:lnTo>
                  <a:pt x="5334000" y="6057900"/>
                </a:lnTo>
                <a:lnTo>
                  <a:pt x="5334000" y="3049201"/>
                </a:lnTo>
                <a:cubicBezTo>
                  <a:pt x="5334000" y="1840119"/>
                  <a:pt x="4353860" y="859953"/>
                  <a:pt x="3144755" y="859953"/>
                </a:cubicBezTo>
                <a:close/>
                <a:moveTo>
                  <a:pt x="0" y="0"/>
                </a:moveTo>
                <a:lnTo>
                  <a:pt x="12192000" y="0"/>
                </a:lnTo>
                <a:lnTo>
                  <a:pt x="12192000" y="6858000"/>
                </a:lnTo>
                <a:lnTo>
                  <a:pt x="0" y="6858000"/>
                </a:lnTo>
                <a:close/>
              </a:path>
            </a:pathLst>
          </a:custGeom>
          <a:solidFill>
            <a:srgbClr val="000000">
              <a:alpha val="60000"/>
            </a:srgb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latin typeface="Kinetic Letters Unjoined" panose="00000500000000000000" pitchFamily="50" charset="0"/>
            </a:endParaRPr>
          </a:p>
        </p:txBody>
      </p:sp>
      <p:sp>
        <p:nvSpPr>
          <p:cNvPr id="2" name="Title 1">
            <a:extLst>
              <a:ext uri="{FF2B5EF4-FFF2-40B4-BE49-F238E27FC236}">
                <a16:creationId xmlns:a16="http://schemas.microsoft.com/office/drawing/2014/main" id="{AD7B7BCC-1365-F3B8-FDAB-738D798881A0}"/>
              </a:ext>
            </a:extLst>
          </p:cNvPr>
          <p:cNvSpPr>
            <a:spLocks noGrp="1"/>
          </p:cNvSpPr>
          <p:nvPr>
            <p:ph type="title"/>
          </p:nvPr>
        </p:nvSpPr>
        <p:spPr>
          <a:xfrm>
            <a:off x="6512107" y="1732733"/>
            <a:ext cx="5291275" cy="4896667"/>
          </a:xfrm>
        </p:spPr>
        <p:txBody>
          <a:bodyPr vert="horz" lIns="91440" tIns="45720" rIns="91440" bIns="45720" rtlCol="0" anchor="b">
            <a:noAutofit/>
          </a:bodyPr>
          <a:lstStyle/>
          <a:p>
            <a:r>
              <a:rPr lang="en-US" sz="3600" b="1" u="sng" dirty="0">
                <a:solidFill>
                  <a:srgbClr val="FFFFFF"/>
                </a:solidFill>
              </a:rPr>
              <a:t>The Curriculum</a:t>
            </a:r>
            <a:br>
              <a:rPr lang="en-US" sz="3600" dirty="0">
                <a:solidFill>
                  <a:srgbClr val="FFFFFF"/>
                </a:solidFill>
              </a:rPr>
            </a:br>
            <a:br>
              <a:rPr lang="en-US" sz="3600" dirty="0">
                <a:solidFill>
                  <a:srgbClr val="FFFFFF"/>
                </a:solidFill>
              </a:rPr>
            </a:br>
            <a:r>
              <a:rPr lang="en-US" sz="3600" dirty="0">
                <a:solidFill>
                  <a:srgbClr val="FFFFFF"/>
                </a:solidFill>
              </a:rPr>
              <a:t>Overviews on the school website </a:t>
            </a:r>
            <a:r>
              <a:rPr lang="en-GB" sz="1400" dirty="0">
                <a:hlinkClick r:id="rId3"/>
              </a:rPr>
              <a:t>Tividale Hall Primary - Our Curriculum</a:t>
            </a:r>
            <a:br>
              <a:rPr lang="en-US" sz="3600" dirty="0">
                <a:solidFill>
                  <a:srgbClr val="FFFFFF"/>
                </a:solidFill>
              </a:rPr>
            </a:br>
            <a:br>
              <a:rPr lang="en-US" sz="3600" dirty="0">
                <a:solidFill>
                  <a:srgbClr val="FFFFFF"/>
                </a:solidFill>
              </a:rPr>
            </a:br>
            <a:r>
              <a:rPr lang="en-US" sz="3600" dirty="0">
                <a:solidFill>
                  <a:srgbClr val="FFFFFF"/>
                </a:solidFill>
              </a:rPr>
              <a:t>Themes: Stone age </a:t>
            </a:r>
            <a:br>
              <a:rPr lang="en-US" sz="3600" dirty="0">
                <a:solidFill>
                  <a:srgbClr val="FFFFFF"/>
                </a:solidFill>
              </a:rPr>
            </a:br>
            <a:br>
              <a:rPr lang="en-US" sz="3600" dirty="0">
                <a:solidFill>
                  <a:srgbClr val="FFFFFF"/>
                </a:solidFill>
              </a:rPr>
            </a:br>
            <a:r>
              <a:rPr lang="en-US" sz="3600" dirty="0">
                <a:solidFill>
                  <a:srgbClr val="FFFFFF"/>
                </a:solidFill>
              </a:rPr>
              <a:t>Golden Threads: Leadership through Humanities</a:t>
            </a:r>
            <a:br>
              <a:rPr lang="en-US" sz="3600" dirty="0">
                <a:solidFill>
                  <a:srgbClr val="FFFFFF"/>
                </a:solidFill>
              </a:rPr>
            </a:br>
            <a:br>
              <a:rPr lang="en-US" sz="3600" dirty="0">
                <a:solidFill>
                  <a:srgbClr val="FFFFFF"/>
                </a:solidFill>
              </a:rPr>
            </a:br>
            <a:r>
              <a:rPr lang="en-US" sz="3600" dirty="0">
                <a:solidFill>
                  <a:srgbClr val="FFFFFF"/>
                </a:solidFill>
              </a:rPr>
              <a:t>Subject coverage </a:t>
            </a:r>
            <a:br>
              <a:rPr lang="en-US" sz="3600" dirty="0">
                <a:solidFill>
                  <a:srgbClr val="FFFFFF"/>
                </a:solidFill>
              </a:rPr>
            </a:br>
            <a:endParaRPr lang="en-US" sz="3600" dirty="0">
              <a:solidFill>
                <a:srgbClr val="FFFFFF"/>
              </a:solidFill>
            </a:endParaRPr>
          </a:p>
        </p:txBody>
      </p:sp>
      <p:cxnSp>
        <p:nvCxnSpPr>
          <p:cNvPr id="26" name="Straight Connector 25">
            <a:extLst>
              <a:ext uri="{FF2B5EF4-FFF2-40B4-BE49-F238E27FC236}">
                <a16:creationId xmlns:a16="http://schemas.microsoft.com/office/drawing/2014/main" id="{7476E355-DC49-4AFB-88DE-62B854B9B315}"/>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9851" y="4003443"/>
            <a:ext cx="0" cy="2054457"/>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075247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8733CE87-8D08-D373-EEE1-4D869F10106F}"/>
              </a:ext>
            </a:extLst>
          </p:cNvPr>
          <p:cNvPicPr>
            <a:picLocks noChangeAspect="1"/>
          </p:cNvPicPr>
          <p:nvPr/>
        </p:nvPicPr>
        <p:blipFill>
          <a:blip r:embed="rId2"/>
          <a:stretch>
            <a:fillRect/>
          </a:stretch>
        </p:blipFill>
        <p:spPr>
          <a:xfrm>
            <a:off x="312886" y="449096"/>
            <a:ext cx="9423780" cy="5113786"/>
          </a:xfrm>
          <a:prstGeom prst="rect">
            <a:avLst/>
          </a:prstGeom>
        </p:spPr>
      </p:pic>
      <p:sp>
        <p:nvSpPr>
          <p:cNvPr id="4" name="Rectangle 3">
            <a:extLst>
              <a:ext uri="{FF2B5EF4-FFF2-40B4-BE49-F238E27FC236}">
                <a16:creationId xmlns:a16="http://schemas.microsoft.com/office/drawing/2014/main" id="{C9D91A7D-BD0C-606C-1AFE-B4573EC3D783}"/>
              </a:ext>
            </a:extLst>
          </p:cNvPr>
          <p:cNvSpPr/>
          <p:nvPr/>
        </p:nvSpPr>
        <p:spPr>
          <a:xfrm>
            <a:off x="9616965" y="1643726"/>
            <a:ext cx="2085852" cy="3477875"/>
          </a:xfrm>
          <a:prstGeom prst="rect">
            <a:avLst/>
          </a:prstGeom>
        </p:spPr>
        <p:txBody>
          <a:bodyPr wrap="square">
            <a:spAutoFit/>
          </a:bodyPr>
          <a:lstStyle/>
          <a:p>
            <a:pPr lvl="0" algn="ctr" eaLnBrk="0" fontAlgn="base" hangingPunct="0">
              <a:spcBef>
                <a:spcPct val="0"/>
              </a:spcBef>
              <a:spcAft>
                <a:spcPct val="0"/>
              </a:spcAft>
            </a:pPr>
            <a:r>
              <a:rPr lang="en-GB" altLang="en-US" sz="4400" b="1" dirty="0">
                <a:latin typeface="Kinetic Letters Unjoined" panose="00000500000000000000" pitchFamily="50" charset="0"/>
                <a:ea typeface="Calibri" panose="020F0502020204030204" pitchFamily="34" charset="0"/>
                <a:cs typeface="Times New Roman" panose="02020603050405020304" pitchFamily="18" charset="0"/>
              </a:rPr>
              <a:t>Autumn Overview on school website</a:t>
            </a:r>
          </a:p>
          <a:p>
            <a:pPr lvl="0" algn="ctr" eaLnBrk="0" fontAlgn="base" hangingPunct="0">
              <a:spcBef>
                <a:spcPct val="0"/>
              </a:spcBef>
              <a:spcAft>
                <a:spcPct val="0"/>
              </a:spcAft>
            </a:pPr>
            <a:endParaRPr lang="en-GB" altLang="en-US" sz="4400" b="1" dirty="0">
              <a:latin typeface="Kinetic Letters Unjoined" panose="00000500000000000000" pitchFamily="50" charset="0"/>
              <a:ea typeface="Calibri" panose="020F0502020204030204" pitchFamily="34" charset="0"/>
              <a:cs typeface="Times New Roman" panose="02020603050405020304" pitchFamily="18" charset="0"/>
            </a:endParaRPr>
          </a:p>
        </p:txBody>
      </p:sp>
      <p:sp>
        <p:nvSpPr>
          <p:cNvPr id="6" name="TextBox 5">
            <a:extLst>
              <a:ext uri="{FF2B5EF4-FFF2-40B4-BE49-F238E27FC236}">
                <a16:creationId xmlns:a16="http://schemas.microsoft.com/office/drawing/2014/main" id="{D18676BF-FA79-544A-2626-30527F2C7E7A}"/>
              </a:ext>
            </a:extLst>
          </p:cNvPr>
          <p:cNvSpPr txBox="1"/>
          <p:nvPr/>
        </p:nvSpPr>
        <p:spPr>
          <a:xfrm>
            <a:off x="7986506" y="5748885"/>
            <a:ext cx="4100564" cy="382092"/>
          </a:xfrm>
          <a:prstGeom prst="rect">
            <a:avLst/>
          </a:prstGeom>
          <a:noFill/>
        </p:spPr>
        <p:txBody>
          <a:bodyPr wrap="square">
            <a:spAutoFit/>
          </a:bodyPr>
          <a:lstStyle/>
          <a:p>
            <a:r>
              <a:rPr lang="en-GB" sz="1800" dirty="0">
                <a:hlinkClick r:id="rId3"/>
              </a:rPr>
              <a:t>Tividale Hall Primary - Our Curriculum</a:t>
            </a:r>
            <a:endParaRPr lang="en-GB" dirty="0"/>
          </a:p>
        </p:txBody>
      </p:sp>
    </p:spTree>
    <p:extLst>
      <p:ext uri="{BB962C8B-B14F-4D97-AF65-F5344CB8AC3E}">
        <p14:creationId xmlns:p14="http://schemas.microsoft.com/office/powerpoint/2010/main" val="41056361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Stone Age Boy: Amazon.co.uk: Kitamura ...">
            <a:extLst>
              <a:ext uri="{FF2B5EF4-FFF2-40B4-BE49-F238E27FC236}">
                <a16:creationId xmlns:a16="http://schemas.microsoft.com/office/drawing/2014/main" id="{B286B0E7-C9C8-13C7-B32C-E403F0F2482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8145" y="1257717"/>
            <a:ext cx="3036449" cy="29432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Ug : Boy Genius Of The Stone Age And ...">
            <a:extLst>
              <a:ext uri="{FF2B5EF4-FFF2-40B4-BE49-F238E27FC236}">
                <a16:creationId xmlns:a16="http://schemas.microsoft.com/office/drawing/2014/main" id="{54A379F2-D43A-5E08-0A62-DD0A32C3B26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64495" y="4207174"/>
            <a:ext cx="1476707" cy="1953797"/>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Kirtley, Sophie: Amazon.co.uk: Books">
            <a:extLst>
              <a:ext uri="{FF2B5EF4-FFF2-40B4-BE49-F238E27FC236}">
                <a16:creationId xmlns:a16="http://schemas.microsoft.com/office/drawing/2014/main" id="{EE57D639-9737-40F7-F1CE-B8C3D33BB48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283813" y="4200942"/>
            <a:ext cx="1264208" cy="1941712"/>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Stig of the Dump | BookTrust">
            <a:extLst>
              <a:ext uri="{FF2B5EF4-FFF2-40B4-BE49-F238E27FC236}">
                <a16:creationId xmlns:a16="http://schemas.microsoft.com/office/drawing/2014/main" id="{89386BD6-2423-2D57-CA0B-BF60CF9F4CCD}"/>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0775392" y="4200942"/>
            <a:ext cx="1264208" cy="1941712"/>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665CDAB-E042-A8A8-AD6D-B6A86FBF5615}"/>
              </a:ext>
            </a:extLst>
          </p:cNvPr>
          <p:cNvSpPr txBox="1"/>
          <p:nvPr/>
        </p:nvSpPr>
        <p:spPr>
          <a:xfrm>
            <a:off x="398145" y="242054"/>
            <a:ext cx="2558415" cy="1015663"/>
          </a:xfrm>
          <a:prstGeom prst="rect">
            <a:avLst/>
          </a:prstGeom>
          <a:noFill/>
        </p:spPr>
        <p:txBody>
          <a:bodyPr wrap="square">
            <a:spAutoFit/>
          </a:bodyPr>
          <a:lstStyle/>
          <a:p>
            <a:r>
              <a:rPr lang="en-GB" altLang="en-US" sz="6000" b="1" u="sng" dirty="0">
                <a:solidFill>
                  <a:srgbClr val="FFC000"/>
                </a:solidFill>
                <a:latin typeface="Kinetic Letters Unjoined" panose="00000500000000000000" pitchFamily="50" charset="0"/>
                <a:ea typeface="Calibri" panose="020F0502020204030204" pitchFamily="34" charset="0"/>
                <a:cs typeface="Times New Roman" panose="02020603050405020304" pitchFamily="18" charset="0"/>
              </a:rPr>
              <a:t>English</a:t>
            </a:r>
            <a:endParaRPr lang="en-GB" sz="6000" dirty="0"/>
          </a:p>
        </p:txBody>
      </p:sp>
      <p:sp>
        <p:nvSpPr>
          <p:cNvPr id="12" name="TextBox 11">
            <a:extLst>
              <a:ext uri="{FF2B5EF4-FFF2-40B4-BE49-F238E27FC236}">
                <a16:creationId xmlns:a16="http://schemas.microsoft.com/office/drawing/2014/main" id="{4271A7BD-7B82-4510-060A-BFC21400CFE5}"/>
              </a:ext>
            </a:extLst>
          </p:cNvPr>
          <p:cNvSpPr txBox="1"/>
          <p:nvPr/>
        </p:nvSpPr>
        <p:spPr>
          <a:xfrm>
            <a:off x="761306" y="4572994"/>
            <a:ext cx="6660574" cy="1569660"/>
          </a:xfrm>
          <a:prstGeom prst="rect">
            <a:avLst/>
          </a:prstGeom>
          <a:noFill/>
        </p:spPr>
        <p:txBody>
          <a:bodyPr wrap="square">
            <a:spAutoFit/>
          </a:bodyPr>
          <a:lstStyle/>
          <a:p>
            <a:r>
              <a:rPr lang="en-GB" altLang="en-US" sz="2400" dirty="0">
                <a:latin typeface="Kinetic Letters Unjoined" panose="00000500000000000000" pitchFamily="50" charset="0"/>
                <a:ea typeface="Calibri" panose="020F0502020204030204" pitchFamily="34" charset="0"/>
                <a:cs typeface="Times New Roman" panose="02020603050405020304" pitchFamily="18" charset="0"/>
              </a:rPr>
              <a:t>We will read other texts as class reads around the same or similar genre and children may wish to read them themselves as reading for pleasure. We will regularly recommend reads and would love recommendations back for children to share with their peers.</a:t>
            </a:r>
            <a:endParaRPr lang="en-GB" sz="2400" dirty="0">
              <a:latin typeface="Kinetic Letters Unjoined" panose="00000500000000000000" pitchFamily="50"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653D099B-5762-ED5D-E2AB-BA285F15AF7E}"/>
              </a:ext>
            </a:extLst>
          </p:cNvPr>
          <p:cNvSpPr txBox="1"/>
          <p:nvPr/>
        </p:nvSpPr>
        <p:spPr>
          <a:xfrm>
            <a:off x="3589020" y="1257716"/>
            <a:ext cx="8450580" cy="2308324"/>
          </a:xfrm>
          <a:prstGeom prst="rect">
            <a:avLst/>
          </a:prstGeom>
          <a:noFill/>
        </p:spPr>
        <p:txBody>
          <a:bodyPr wrap="square">
            <a:spAutoFit/>
          </a:bodyPr>
          <a:lstStyle/>
          <a:p>
            <a:r>
              <a:rPr lang="en-GB" sz="2400" b="1" i="1" u="sng" dirty="0">
                <a:effectLst/>
                <a:latin typeface="Kinetic Letters Joined" pitchFamily="50" charset="0"/>
                <a:ea typeface="Calibri" panose="020F0502020204030204" pitchFamily="34" charset="0"/>
              </a:rPr>
              <a:t>Author in Focus:</a:t>
            </a:r>
            <a:r>
              <a:rPr lang="en-GB" sz="2400" b="1" i="1" dirty="0">
                <a:effectLst/>
                <a:latin typeface="Kinetic Letters Joined" pitchFamily="50" charset="0"/>
                <a:ea typeface="Calibri" panose="020F0502020204030204" pitchFamily="34" charset="0"/>
              </a:rPr>
              <a:t>  </a:t>
            </a:r>
            <a:r>
              <a:rPr lang="en-GB" sz="2400" dirty="0">
                <a:effectLst/>
                <a:latin typeface="Kinetic Letters Joined" pitchFamily="50" charset="0"/>
                <a:ea typeface="Calibri" panose="020F0502020204030204" pitchFamily="34" charset="0"/>
              </a:rPr>
              <a:t>Stone Age Boy by Satoshi Kitamura</a:t>
            </a:r>
          </a:p>
          <a:p>
            <a:r>
              <a:rPr lang="en-GB" sz="2400" dirty="0">
                <a:latin typeface="Kinetic Letters Joined" pitchFamily="50" charset="0"/>
                <a:ea typeface="Calibri" panose="020F0502020204030204" pitchFamily="34" charset="0"/>
              </a:rPr>
              <a:t>Fiction: looking at character and/or setting description, poetry and diary entries.</a:t>
            </a:r>
          </a:p>
          <a:p>
            <a:r>
              <a:rPr lang="en-GB" sz="2400" dirty="0">
                <a:effectLst/>
                <a:latin typeface="Kinetic Letters Joined" pitchFamily="50" charset="0"/>
                <a:ea typeface="Calibri" panose="020F0502020204030204" pitchFamily="34" charset="0"/>
              </a:rPr>
              <a:t>Non - </a:t>
            </a:r>
            <a:r>
              <a:rPr lang="en-GB" sz="2400" dirty="0">
                <a:latin typeface="Kinetic Letters Joined" pitchFamily="50" charset="0"/>
                <a:ea typeface="Calibri" panose="020F0502020204030204" pitchFamily="34" charset="0"/>
              </a:rPr>
              <a:t>Fiction: creating instructions and writing non-chronological reports.</a:t>
            </a:r>
          </a:p>
          <a:p>
            <a:r>
              <a:rPr lang="en-GB" sz="2400" dirty="0">
                <a:latin typeface="Kinetic Letters Joined" pitchFamily="50" charset="0"/>
                <a:ea typeface="Calibri" panose="020F0502020204030204" pitchFamily="34" charset="0"/>
              </a:rPr>
              <a:t>GPS focus: conjunctions (coordinating and subordinating), organisational devices including headings and subheadings, writing paragraphs around a theme, expanded noun phrases, identifying vowels and consonants, articles ‘a’ and ‘an’ and recognising and using determiners.</a:t>
            </a:r>
            <a:endParaRPr lang="en-GB" sz="6000" dirty="0">
              <a:effectLst/>
              <a:latin typeface="Kinetic Letters Joined" pitchFamily="50" charset="0"/>
              <a:ea typeface="Calibri" panose="020F0502020204030204" pitchFamily="34" charset="0"/>
            </a:endParaRPr>
          </a:p>
        </p:txBody>
      </p:sp>
    </p:spTree>
    <p:extLst>
      <p:ext uri="{BB962C8B-B14F-4D97-AF65-F5344CB8AC3E}">
        <p14:creationId xmlns:p14="http://schemas.microsoft.com/office/powerpoint/2010/main" val="269582864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9665CDAB-E042-A8A8-AD6D-B6A86FBF5615}"/>
              </a:ext>
            </a:extLst>
          </p:cNvPr>
          <p:cNvSpPr txBox="1"/>
          <p:nvPr/>
        </p:nvSpPr>
        <p:spPr>
          <a:xfrm>
            <a:off x="398145" y="242054"/>
            <a:ext cx="2558415" cy="1015663"/>
          </a:xfrm>
          <a:prstGeom prst="rect">
            <a:avLst/>
          </a:prstGeom>
          <a:noFill/>
        </p:spPr>
        <p:txBody>
          <a:bodyPr wrap="square">
            <a:spAutoFit/>
          </a:bodyPr>
          <a:lstStyle/>
          <a:p>
            <a:r>
              <a:rPr lang="en-US" sz="6000" b="1" u="sng" dirty="0">
                <a:solidFill>
                  <a:srgbClr val="FFC000"/>
                </a:solidFill>
                <a:latin typeface="Kinetic Letters Unjoined" panose="00000500000000000000" pitchFamily="50" charset="0"/>
                <a:ea typeface="Calibri" panose="020F0502020204030204" pitchFamily="34" charset="0"/>
                <a:cs typeface="Times New Roman" panose="02020603050405020304" pitchFamily="18" charset="0"/>
              </a:rPr>
              <a:t>M</a:t>
            </a:r>
            <a:r>
              <a:rPr lang="en-GB" sz="6000" b="1" u="sng" dirty="0" err="1">
                <a:solidFill>
                  <a:srgbClr val="FFC000"/>
                </a:solidFill>
                <a:latin typeface="Kinetic Letters Unjoined" panose="00000500000000000000" pitchFamily="50" charset="0"/>
                <a:ea typeface="Calibri" panose="020F0502020204030204" pitchFamily="34" charset="0"/>
                <a:cs typeface="Times New Roman" panose="02020603050405020304" pitchFamily="18" charset="0"/>
              </a:rPr>
              <a:t>aths</a:t>
            </a:r>
            <a:endParaRPr lang="en-GB" sz="6000" dirty="0"/>
          </a:p>
        </p:txBody>
      </p:sp>
      <p:sp>
        <p:nvSpPr>
          <p:cNvPr id="3" name="TextBox 2">
            <a:extLst>
              <a:ext uri="{FF2B5EF4-FFF2-40B4-BE49-F238E27FC236}">
                <a16:creationId xmlns:a16="http://schemas.microsoft.com/office/drawing/2014/main" id="{4EC29A7A-8212-D75E-C22F-EC6D4DCD3FD2}"/>
              </a:ext>
            </a:extLst>
          </p:cNvPr>
          <p:cNvSpPr txBox="1"/>
          <p:nvPr/>
        </p:nvSpPr>
        <p:spPr>
          <a:xfrm>
            <a:off x="398145" y="1639213"/>
            <a:ext cx="11580495" cy="2585323"/>
          </a:xfrm>
          <a:prstGeom prst="rect">
            <a:avLst/>
          </a:prstGeom>
          <a:noFill/>
        </p:spPr>
        <p:txBody>
          <a:bodyPr wrap="square">
            <a:spAutoFit/>
          </a:bodyPr>
          <a:lstStyle/>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5400" dirty="0">
                <a:latin typeface="Kinetic Letters Unjoined" panose="00000500000000000000" pitchFamily="50" charset="0"/>
                <a:ea typeface="Calibri" panose="020F0502020204030204" pitchFamily="34" charset="0"/>
                <a:cs typeface="Times New Roman" panose="02020603050405020304" pitchFamily="18" charset="0"/>
              </a:rPr>
              <a:t>Place Value 0 - 1000</a:t>
            </a:r>
          </a:p>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5400" dirty="0">
                <a:latin typeface="Kinetic Letters Unjoined" panose="00000500000000000000" pitchFamily="50" charset="0"/>
                <a:ea typeface="Calibri" panose="020F0502020204030204" pitchFamily="34" charset="0"/>
                <a:cs typeface="Times New Roman" panose="02020603050405020304" pitchFamily="18" charset="0"/>
              </a:rPr>
              <a:t>Addition and Subtraction 0 - 1000</a:t>
            </a:r>
          </a:p>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5400" dirty="0">
                <a:latin typeface="Kinetic Letters Unjoined" panose="00000500000000000000" pitchFamily="50" charset="0"/>
                <a:ea typeface="Calibri" panose="020F0502020204030204" pitchFamily="34" charset="0"/>
                <a:cs typeface="Times New Roman" panose="02020603050405020304" pitchFamily="18" charset="0"/>
              </a:rPr>
              <a:t>Multiplication and Division A 2, 5, 10, 3, 4, 8 </a:t>
            </a:r>
            <a:endParaRPr lang="en-GB" sz="2400" dirty="0">
              <a:effectLst/>
              <a:latin typeface="Kinetic Letters Joined" pitchFamily="50"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2548866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6">
            <a:extLst>
              <a:ext uri="{FF2B5EF4-FFF2-40B4-BE49-F238E27FC236}">
                <a16:creationId xmlns:a16="http://schemas.microsoft.com/office/drawing/2014/main" id="{5E9D4485-D90F-6101-473A-7C4B1A6E1011}"/>
              </a:ext>
            </a:extLst>
          </p:cNvPr>
          <p:cNvSpPr>
            <a:spLocks noChangeArrowheads="1"/>
          </p:cNvSpPr>
          <p:nvPr/>
        </p:nvSpPr>
        <p:spPr bwMode="auto">
          <a:xfrm>
            <a:off x="202804" y="134768"/>
            <a:ext cx="11444748" cy="612475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800" b="1" u="sng" dirty="0">
                <a:solidFill>
                  <a:srgbClr val="FFC000"/>
                </a:solidFill>
                <a:latin typeface="Kinetic Letters Joined" pitchFamily="50" charset="0"/>
                <a:ea typeface="Calibri" panose="020F0502020204030204" pitchFamily="34" charset="0"/>
                <a:cs typeface="Times New Roman" panose="02020603050405020304" pitchFamily="18" charset="0"/>
              </a:rPr>
              <a:t>Geography</a:t>
            </a:r>
            <a:r>
              <a:rPr lang="en-GB" altLang="en-US" sz="2800" b="1" dirty="0">
                <a:solidFill>
                  <a:srgbClr val="FFC000"/>
                </a:solidFill>
                <a:latin typeface="Kinetic Letters Joined" pitchFamily="50" charset="0"/>
                <a:ea typeface="Calibri" panose="020F0502020204030204" pitchFamily="34" charset="0"/>
                <a:cs typeface="Times New Roman" panose="02020603050405020304" pitchFamily="18" charset="0"/>
              </a:rPr>
              <a:t> </a:t>
            </a:r>
            <a:r>
              <a:rPr lang="en-GB" altLang="en-US" sz="2800" b="1" dirty="0">
                <a:latin typeface="Kinetic Letters Joined" pitchFamily="50" charset="0"/>
                <a:ea typeface="Calibri" panose="020F0502020204030204" pitchFamily="34" charset="0"/>
                <a:cs typeface="Times New Roman" panose="02020603050405020304" pitchFamily="18" charset="0"/>
              </a:rPr>
              <a:t>- </a:t>
            </a:r>
            <a:r>
              <a:rPr lang="en-GB" sz="2800" dirty="0">
                <a:effectLst/>
                <a:latin typeface="Kinetic Letters Joined" pitchFamily="50" charset="0"/>
                <a:ea typeface="Calibri" panose="020F0502020204030204" pitchFamily="34" charset="0"/>
                <a:cs typeface="Times New Roman" panose="02020603050405020304" pitchFamily="18" charset="0"/>
              </a:rPr>
              <a:t>Know the types of settlements in Early Britain linked to History and understand why early people chose to settle there. Carry out map work and look at migration.</a:t>
            </a:r>
            <a:endParaRPr lang="en-GB" sz="2800" b="1" dirty="0">
              <a:effectLst/>
              <a:latin typeface="Kinetic Letters Joined" pitchFamily="50" charset="0"/>
              <a:ea typeface="Calibri" panose="020F0502020204030204" pitchFamily="34" charset="0"/>
              <a:cs typeface="Times New Roman" panose="02020603050405020304" pitchFamily="18" charset="0"/>
            </a:endParaRPr>
          </a:p>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GB" altLang="en-US" sz="2800" b="1" u="sng" dirty="0">
                <a:solidFill>
                  <a:srgbClr val="FFC000"/>
                </a:solidFill>
                <a:latin typeface="Kinetic Letters Joined" pitchFamily="50" charset="0"/>
                <a:ea typeface="Calibri" panose="020F0502020204030204" pitchFamily="34" charset="0"/>
                <a:cs typeface="Times New Roman" panose="02020603050405020304" pitchFamily="18" charset="0"/>
              </a:rPr>
              <a:t>History</a:t>
            </a:r>
            <a:r>
              <a:rPr lang="en-GB" altLang="en-US" sz="2800" dirty="0">
                <a:latin typeface="Kinetic Letters Joined" pitchFamily="50" charset="0"/>
                <a:ea typeface="Calibri" panose="020F0502020204030204" pitchFamily="34" charset="0"/>
                <a:cs typeface="Times New Roman" panose="02020603050405020304" pitchFamily="18" charset="0"/>
              </a:rPr>
              <a:t>  - </a:t>
            </a:r>
            <a:r>
              <a:rPr lang="en-GB" altLang="en-US" sz="2800" dirty="0">
                <a:latin typeface="Kinetic Letters Joined" pitchFamily="50" charset="0"/>
                <a:ea typeface="Calibri" panose="020F0502020204030204" pitchFamily="34" charset="0"/>
                <a:cs typeface="Calibri" panose="020F0502020204030204" pitchFamily="34" charset="0"/>
              </a:rPr>
              <a:t>Learn</a:t>
            </a:r>
            <a:r>
              <a:rPr lang="en-GB" sz="2800" dirty="0">
                <a:effectLst/>
                <a:latin typeface="Kinetic Letters Joined" pitchFamily="50" charset="0"/>
                <a:ea typeface="Calibri" panose="020F0502020204030204" pitchFamily="34" charset="0"/>
                <a:cs typeface="Calibri" panose="020F0502020204030204" pitchFamily="34" charset="0"/>
              </a:rPr>
              <a:t> how to place the time studied on a timeline</a:t>
            </a:r>
            <a:r>
              <a:rPr lang="en-GB" sz="2800" dirty="0">
                <a:latin typeface="Kinetic Letters Joined" pitchFamily="50" charset="0"/>
                <a:ea typeface="Calibri" panose="020F0502020204030204" pitchFamily="34" charset="0"/>
                <a:cs typeface="Calibri" panose="020F0502020204030204" pitchFamily="34" charset="0"/>
              </a:rPr>
              <a:t>, using dates </a:t>
            </a:r>
            <a:r>
              <a:rPr lang="en-GB" sz="2800" dirty="0">
                <a:effectLst/>
                <a:latin typeface="Kinetic Letters Joined" pitchFamily="50" charset="0"/>
                <a:ea typeface="Calibri" panose="020F0502020204030204" pitchFamily="34" charset="0"/>
                <a:cs typeface="Calibri" panose="020F0502020204030204" pitchFamily="34" charset="0"/>
              </a:rPr>
              <a:t>and terms related to the study unit and passing of time.</a:t>
            </a:r>
            <a:endParaRPr lang="en-GB" altLang="en-US" sz="2800" dirty="0">
              <a:latin typeface="Kinetic Letters Joined" pitchFamily="50" charset="0"/>
              <a:ea typeface="Calibri" panose="020F0502020204030204" pitchFamily="34" charset="0"/>
              <a:cs typeface="Times New Roman" panose="02020603050405020304" pitchFamily="18" charset="0"/>
            </a:endParaRPr>
          </a:p>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b="1" u="sng" dirty="0">
                <a:solidFill>
                  <a:srgbClr val="FFC000"/>
                </a:solidFill>
                <a:latin typeface="Kinetic Letters Joined" pitchFamily="50" charset="0"/>
                <a:ea typeface="Calibri" panose="020F0502020204030204" pitchFamily="34" charset="0"/>
                <a:cs typeface="Times New Roman" panose="02020603050405020304" pitchFamily="18" charset="0"/>
              </a:rPr>
              <a:t>Art</a:t>
            </a:r>
            <a:r>
              <a:rPr lang="en-US" altLang="en-US" sz="2800" dirty="0">
                <a:solidFill>
                  <a:srgbClr val="FFC000"/>
                </a:solidFill>
                <a:latin typeface="Kinetic Letters Joined" pitchFamily="50" charset="0"/>
                <a:ea typeface="Calibri" panose="020F0502020204030204" pitchFamily="34" charset="0"/>
                <a:cs typeface="Times New Roman" panose="02020603050405020304" pitchFamily="18" charset="0"/>
              </a:rPr>
              <a:t> - </a:t>
            </a:r>
            <a:r>
              <a:rPr lang="en-US" altLang="en-US" sz="2800" dirty="0">
                <a:latin typeface="Kinetic Letters Joined" pitchFamily="50" charset="0"/>
                <a:ea typeface="Calibri" panose="020F0502020204030204" pitchFamily="34" charset="0"/>
                <a:cs typeface="Times New Roman" panose="02020603050405020304" pitchFamily="18" charset="0"/>
              </a:rPr>
              <a:t>Focus painting techniques, developing mixing skills and knowing which primary colours make secondary colour whilst developing our colour vocabulary,</a:t>
            </a:r>
          </a:p>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b="1" u="sng" dirty="0">
                <a:solidFill>
                  <a:srgbClr val="FFC000"/>
                </a:solidFill>
                <a:latin typeface="Kinetic Letters Joined" pitchFamily="50" charset="0"/>
                <a:ea typeface="Calibri" panose="020F0502020204030204" pitchFamily="34" charset="0"/>
                <a:cs typeface="Times New Roman" panose="02020603050405020304" pitchFamily="18" charset="0"/>
              </a:rPr>
              <a:t>Science</a:t>
            </a:r>
            <a:r>
              <a:rPr lang="en-US" altLang="en-US" sz="2800" dirty="0">
                <a:latin typeface="Kinetic Letters Joined" pitchFamily="50" charset="0"/>
                <a:ea typeface="Calibri" panose="020F0502020204030204" pitchFamily="34" charset="0"/>
                <a:cs typeface="Times New Roman" panose="02020603050405020304" pitchFamily="18" charset="0"/>
              </a:rPr>
              <a:t>  - Looking at rocks and developing knowledge and skills in comparing and grouping rocks based on appearance, physical properties. With the unit on light, we will investigate what light is, why light is important, and what it does.</a:t>
            </a:r>
          </a:p>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b="1" u="sng" dirty="0">
                <a:solidFill>
                  <a:srgbClr val="FFC000"/>
                </a:solidFill>
                <a:latin typeface="Kinetic Letters Joined" pitchFamily="50" charset="0"/>
                <a:ea typeface="Calibri" panose="020F0502020204030204" pitchFamily="34" charset="0"/>
                <a:cs typeface="Times New Roman" panose="02020603050405020304" pitchFamily="18" charset="0"/>
              </a:rPr>
              <a:t>Music</a:t>
            </a:r>
            <a:r>
              <a:rPr lang="en-US" altLang="en-US" sz="2800" b="1" dirty="0">
                <a:solidFill>
                  <a:srgbClr val="FFC000"/>
                </a:solidFill>
                <a:latin typeface="Kinetic Letters Joined" pitchFamily="50" charset="0"/>
                <a:ea typeface="Calibri" panose="020F0502020204030204" pitchFamily="34" charset="0"/>
                <a:cs typeface="Times New Roman" panose="02020603050405020304" pitchFamily="18" charset="0"/>
              </a:rPr>
              <a:t> – </a:t>
            </a:r>
            <a:r>
              <a:rPr lang="en-US" altLang="en-US" sz="2800" dirty="0">
                <a:latin typeface="Kinetic Letters Joined" pitchFamily="50" charset="0"/>
                <a:ea typeface="Calibri" panose="020F0502020204030204" pitchFamily="34" charset="0"/>
                <a:cs typeface="Times New Roman" panose="02020603050405020304" pitchFamily="18" charset="0"/>
              </a:rPr>
              <a:t>We will be learning how to compose music using a well-known artist and music the children will recognise.</a:t>
            </a:r>
          </a:p>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b="1" u="sng" dirty="0">
                <a:solidFill>
                  <a:srgbClr val="FFC000"/>
                </a:solidFill>
                <a:latin typeface="Kinetic Letters Joined" pitchFamily="50" charset="0"/>
                <a:ea typeface="Calibri" panose="020F0502020204030204" pitchFamily="34" charset="0"/>
                <a:cs typeface="Times New Roman" panose="02020603050405020304" pitchFamily="18" charset="0"/>
              </a:rPr>
              <a:t>RE – </a:t>
            </a:r>
            <a:r>
              <a:rPr lang="en-US" altLang="en-US" sz="2800" dirty="0">
                <a:latin typeface="Kinetic Letters Joined" pitchFamily="50" charset="0"/>
                <a:ea typeface="Calibri" panose="020F0502020204030204" pitchFamily="34" charset="0"/>
                <a:cs typeface="Times New Roman" panose="02020603050405020304" pitchFamily="18" charset="0"/>
              </a:rPr>
              <a:t>Will focus on a key question: </a:t>
            </a:r>
            <a:r>
              <a:rPr lang="en-GB" sz="2800" i="1" dirty="0">
                <a:effectLst/>
                <a:latin typeface="Kinetic Letters Joined" pitchFamily="50" charset="0"/>
                <a:ea typeface="Calibri" panose="020F0502020204030204" pitchFamily="34" charset="0"/>
              </a:rPr>
              <a:t>What are the deeper meanings of festivals?</a:t>
            </a:r>
            <a:endParaRPr lang="en-US" altLang="en-US" sz="2800" dirty="0">
              <a:latin typeface="Kinetic Letters Joined" pitchFamily="50" charset="0"/>
              <a:ea typeface="Calibri" panose="020F0502020204030204" pitchFamily="34" charset="0"/>
              <a:cs typeface="Times New Roman" panose="02020603050405020304" pitchFamily="18" charset="0"/>
            </a:endParaRPr>
          </a:p>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b="1" u="sng" dirty="0" err="1">
                <a:solidFill>
                  <a:srgbClr val="FFC000"/>
                </a:solidFill>
                <a:latin typeface="Kinetic Letters Joined" pitchFamily="50" charset="0"/>
                <a:ea typeface="Calibri" panose="020F0502020204030204" pitchFamily="34" charset="0"/>
                <a:cs typeface="Times New Roman" panose="02020603050405020304" pitchFamily="18" charset="0"/>
              </a:rPr>
              <a:t>PSHE</a:t>
            </a:r>
            <a:r>
              <a:rPr lang="en-US" altLang="en-US" sz="2800" b="1" dirty="0">
                <a:solidFill>
                  <a:srgbClr val="FFC000"/>
                </a:solidFill>
                <a:latin typeface="Kinetic Letters Joined" pitchFamily="50" charset="0"/>
                <a:ea typeface="Calibri" panose="020F0502020204030204" pitchFamily="34" charset="0"/>
                <a:cs typeface="Times New Roman" panose="02020603050405020304" pitchFamily="18" charset="0"/>
              </a:rPr>
              <a:t> – </a:t>
            </a:r>
            <a:r>
              <a:rPr lang="en-US" altLang="en-US" sz="2800" dirty="0">
                <a:latin typeface="Kinetic Letters Joined" pitchFamily="50" charset="0"/>
                <a:ea typeface="Calibri" panose="020F0502020204030204" pitchFamily="34" charset="0"/>
                <a:cs typeface="Times New Roman" panose="02020603050405020304" pitchFamily="18" charset="0"/>
              </a:rPr>
              <a:t>Will focus on friendships, safe relationships and respecting each other.</a:t>
            </a:r>
          </a:p>
          <a:p>
            <a:pPr marL="571500" marR="0" lvl="0" indent="-571500"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lang="en-US" altLang="en-US" sz="2800" b="1" u="sng" dirty="0">
                <a:solidFill>
                  <a:srgbClr val="FFC000"/>
                </a:solidFill>
                <a:latin typeface="Kinetic Letters Joined" pitchFamily="50" charset="0"/>
                <a:ea typeface="Calibri" panose="020F0502020204030204" pitchFamily="34" charset="0"/>
                <a:cs typeface="Times New Roman" panose="02020603050405020304" pitchFamily="18" charset="0"/>
              </a:rPr>
              <a:t>Computing</a:t>
            </a:r>
            <a:r>
              <a:rPr lang="en-US" altLang="en-US" sz="2800" b="1" dirty="0">
                <a:solidFill>
                  <a:srgbClr val="FFC000"/>
                </a:solidFill>
                <a:latin typeface="Kinetic Letters Joined" pitchFamily="50" charset="0"/>
                <a:ea typeface="Calibri" panose="020F0502020204030204" pitchFamily="34" charset="0"/>
                <a:cs typeface="Times New Roman" panose="02020603050405020304" pitchFamily="18" charset="0"/>
              </a:rPr>
              <a:t> – </a:t>
            </a:r>
            <a:r>
              <a:rPr lang="en-US" altLang="en-US" sz="2800" dirty="0">
                <a:latin typeface="Kinetic Letters Joined" pitchFamily="50" charset="0"/>
                <a:ea typeface="Calibri" panose="020F0502020204030204" pitchFamily="34" charset="0"/>
                <a:cs typeface="Times New Roman" panose="02020603050405020304" pitchFamily="18" charset="0"/>
              </a:rPr>
              <a:t>learning about computer systems and networks, and connecting computers.</a:t>
            </a:r>
            <a:endParaRPr lang="en-GB" altLang="en-US" sz="2800" dirty="0">
              <a:latin typeface="Kinetic Letters Joined" pitchFamily="50" charset="0"/>
              <a:ea typeface="Calibri" panose="020F0502020204030204" pitchFamily="34" charset="0"/>
              <a:cs typeface="Times New Roman" panose="02020603050405020304" pitchFamily="18" charset="0"/>
            </a:endParaRPr>
          </a:p>
        </p:txBody>
      </p:sp>
      <p:sp>
        <p:nvSpPr>
          <p:cNvPr id="11" name="Rectangle 11">
            <a:extLst>
              <a:ext uri="{FF2B5EF4-FFF2-40B4-BE49-F238E27FC236}">
                <a16:creationId xmlns:a16="http://schemas.microsoft.com/office/drawing/2014/main" id="{A715BEE9-DDF3-5EB7-2386-6A88A3FB13AE}"/>
              </a:ext>
            </a:extLst>
          </p:cNvPr>
          <p:cNvSpPr>
            <a:spLocks noChangeArrowheads="1"/>
          </p:cNvSpPr>
          <p:nvPr/>
        </p:nvSpPr>
        <p:spPr bwMode="auto">
          <a:xfrm>
            <a:off x="1996440" y="-174007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spTree>
    <p:extLst>
      <p:ext uri="{BB962C8B-B14F-4D97-AF65-F5344CB8AC3E}">
        <p14:creationId xmlns:p14="http://schemas.microsoft.com/office/powerpoint/2010/main" val="279847441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ABE44A95-4524-353B-70A3-CECC5F0EFFF8}"/>
              </a:ext>
            </a:extLst>
          </p:cNvPr>
          <p:cNvPicPr>
            <a:picLocks noChangeAspect="1"/>
          </p:cNvPicPr>
          <p:nvPr/>
        </p:nvPicPr>
        <p:blipFill rotWithShape="1">
          <a:blip r:embed="rId2"/>
          <a:srcRect t="23968" r="-1" b="-1"/>
          <a:stretch/>
        </p:blipFill>
        <p:spPr>
          <a:xfrm>
            <a:off x="20" y="1"/>
            <a:ext cx="12188932" cy="6857999"/>
          </a:xfrm>
          <a:prstGeom prst="rect">
            <a:avLst/>
          </a:prstGeom>
        </p:spPr>
      </p:pic>
      <p:sp>
        <p:nvSpPr>
          <p:cNvPr id="2" name="Title 1">
            <a:extLst>
              <a:ext uri="{FF2B5EF4-FFF2-40B4-BE49-F238E27FC236}">
                <a16:creationId xmlns:a16="http://schemas.microsoft.com/office/drawing/2014/main" id="{80735965-ED10-EE7C-56C6-5704D7718E4A}"/>
              </a:ext>
            </a:extLst>
          </p:cNvPr>
          <p:cNvSpPr>
            <a:spLocks noGrp="1"/>
          </p:cNvSpPr>
          <p:nvPr>
            <p:ph type="title"/>
          </p:nvPr>
        </p:nvSpPr>
        <p:spPr>
          <a:xfrm>
            <a:off x="3238500" y="422612"/>
            <a:ext cx="6855490" cy="1192455"/>
          </a:xfrm>
        </p:spPr>
        <p:txBody>
          <a:bodyPr vert="horz" lIns="91440" tIns="45720" rIns="91440" bIns="45720" rtlCol="0" anchor="t">
            <a:normAutofit/>
          </a:bodyPr>
          <a:lstStyle/>
          <a:p>
            <a:r>
              <a:rPr lang="en-US" sz="4800" dirty="0">
                <a:solidFill>
                  <a:srgbClr val="FFFFFF"/>
                </a:solidFill>
              </a:rPr>
              <a:t>School Nurse Sessions</a:t>
            </a:r>
          </a:p>
        </p:txBody>
      </p:sp>
      <p:sp>
        <p:nvSpPr>
          <p:cNvPr id="3" name="Text Placeholder 2">
            <a:extLst>
              <a:ext uri="{FF2B5EF4-FFF2-40B4-BE49-F238E27FC236}">
                <a16:creationId xmlns:a16="http://schemas.microsoft.com/office/drawing/2014/main" id="{41527E85-605A-FD72-17A6-8E36E42B9E0A}"/>
              </a:ext>
            </a:extLst>
          </p:cNvPr>
          <p:cNvSpPr>
            <a:spLocks noGrp="1"/>
          </p:cNvSpPr>
          <p:nvPr>
            <p:ph type="body" idx="1"/>
          </p:nvPr>
        </p:nvSpPr>
        <p:spPr>
          <a:xfrm>
            <a:off x="952500" y="5661214"/>
            <a:ext cx="9563100" cy="461867"/>
          </a:xfrm>
        </p:spPr>
        <p:txBody>
          <a:bodyPr vert="horz" lIns="91440" tIns="45720" rIns="91440" bIns="45720" rtlCol="0" anchor="t">
            <a:noAutofit/>
          </a:bodyPr>
          <a:lstStyle/>
          <a:p>
            <a:r>
              <a:rPr lang="en-US" sz="3200" b="1" cap="all" spc="300" dirty="0">
                <a:solidFill>
                  <a:schemeClr val="accent6">
                    <a:lumMod val="50000"/>
                  </a:schemeClr>
                </a:solidFill>
              </a:rPr>
              <a:t>The RSE Curriculum </a:t>
            </a:r>
          </a:p>
        </p:txBody>
      </p:sp>
      <p:sp>
        <p:nvSpPr>
          <p:cNvPr id="4" name="TextBox 3">
            <a:extLst>
              <a:ext uri="{FF2B5EF4-FFF2-40B4-BE49-F238E27FC236}">
                <a16:creationId xmlns:a16="http://schemas.microsoft.com/office/drawing/2014/main" id="{DFC2BA41-C267-6FB8-A1B3-64EEC94156A8}"/>
              </a:ext>
            </a:extLst>
          </p:cNvPr>
          <p:cNvSpPr txBox="1"/>
          <p:nvPr/>
        </p:nvSpPr>
        <p:spPr>
          <a:xfrm>
            <a:off x="216309" y="2530144"/>
            <a:ext cx="4935794" cy="1107996"/>
          </a:xfrm>
          <a:prstGeom prst="rect">
            <a:avLst/>
          </a:prstGeom>
          <a:noFill/>
        </p:spPr>
        <p:txBody>
          <a:bodyPr wrap="square" rtlCol="0">
            <a:spAutoFit/>
          </a:bodyPr>
          <a:lstStyle/>
          <a:p>
            <a:r>
              <a:rPr lang="en-GB" sz="6600" dirty="0">
                <a:latin typeface="Kinetic Letters Joined" pitchFamily="50" charset="0"/>
              </a:rPr>
              <a:t>Healthy Eating </a:t>
            </a:r>
          </a:p>
        </p:txBody>
      </p:sp>
    </p:spTree>
    <p:extLst>
      <p:ext uri="{BB962C8B-B14F-4D97-AF65-F5344CB8AC3E}">
        <p14:creationId xmlns:p14="http://schemas.microsoft.com/office/powerpoint/2010/main" val="35287671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3CECA2BE-0443-493F-9413-FC132026C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pic>
        <p:nvPicPr>
          <p:cNvPr id="5" name="Picture 4" descr="Green building in a cornfield">
            <a:extLst>
              <a:ext uri="{FF2B5EF4-FFF2-40B4-BE49-F238E27FC236}">
                <a16:creationId xmlns:a16="http://schemas.microsoft.com/office/drawing/2014/main" id="{2EC6243B-364D-465B-4E3F-D18225C2C46B}"/>
              </a:ext>
            </a:extLst>
          </p:cNvPr>
          <p:cNvPicPr>
            <a:picLocks noChangeAspect="1"/>
          </p:cNvPicPr>
          <p:nvPr/>
        </p:nvPicPr>
        <p:blipFill rotWithShape="1">
          <a:blip r:embed="rId2">
            <a:alphaModFix amt="35000"/>
          </a:blip>
          <a:srcRect t="15709" r="-1" b="-1"/>
          <a:stretch/>
        </p:blipFill>
        <p:spPr>
          <a:xfrm>
            <a:off x="20582" y="68827"/>
            <a:ext cx="12188932" cy="6857999"/>
          </a:xfrm>
          <a:prstGeom prst="rect">
            <a:avLst/>
          </a:prstGeom>
        </p:spPr>
      </p:pic>
      <p:sp>
        <p:nvSpPr>
          <p:cNvPr id="13" name="Rectangle 12">
            <a:extLst>
              <a:ext uri="{FF2B5EF4-FFF2-40B4-BE49-F238E27FC236}">
                <a16:creationId xmlns:a16="http://schemas.microsoft.com/office/drawing/2014/main" id="{57C3041F-18C8-4A3F-BB74-556AD2101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2" y="1"/>
            <a:ext cx="12191999" cy="2211293"/>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sp>
        <p:nvSpPr>
          <p:cNvPr id="2" name="Title 1">
            <a:extLst>
              <a:ext uri="{FF2B5EF4-FFF2-40B4-BE49-F238E27FC236}">
                <a16:creationId xmlns:a16="http://schemas.microsoft.com/office/drawing/2014/main" id="{F301DA24-473D-1002-CCB9-86E8D2191A6A}"/>
              </a:ext>
            </a:extLst>
          </p:cNvPr>
          <p:cNvSpPr>
            <a:spLocks noGrp="1"/>
          </p:cNvSpPr>
          <p:nvPr>
            <p:ph type="title"/>
          </p:nvPr>
        </p:nvSpPr>
        <p:spPr>
          <a:xfrm>
            <a:off x="952500" y="598393"/>
            <a:ext cx="6855490" cy="1192455"/>
          </a:xfrm>
        </p:spPr>
        <p:txBody>
          <a:bodyPr vert="horz" lIns="91440" tIns="45720" rIns="91440" bIns="45720" rtlCol="0" anchor="t">
            <a:normAutofit/>
          </a:bodyPr>
          <a:lstStyle/>
          <a:p>
            <a:r>
              <a:rPr lang="en-US" sz="4800" dirty="0">
                <a:solidFill>
                  <a:srgbClr val="FFFFFF"/>
                </a:solidFill>
              </a:rPr>
              <a:t>Trips and Experiences</a:t>
            </a:r>
          </a:p>
        </p:txBody>
      </p:sp>
      <p:sp>
        <p:nvSpPr>
          <p:cNvPr id="15" name="Rectangle 14">
            <a:extLst>
              <a:ext uri="{FF2B5EF4-FFF2-40B4-BE49-F238E27FC236}">
                <a16:creationId xmlns:a16="http://schemas.microsoft.com/office/drawing/2014/main" id="{72B28B90-B579-47ED-A625-BAD03AE6C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930588"/>
            <a:ext cx="12191999" cy="1927411"/>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cxnSp>
        <p:nvCxnSpPr>
          <p:cNvPr id="17" name="Straight Connector 16">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6259606"/>
            <a:ext cx="10325101" cy="0"/>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F22AF796-BAC8-F211-EA93-A2E605F55EAE}"/>
              </a:ext>
            </a:extLst>
          </p:cNvPr>
          <p:cNvSpPr txBox="1"/>
          <p:nvPr/>
        </p:nvSpPr>
        <p:spPr>
          <a:xfrm>
            <a:off x="952500" y="1700804"/>
            <a:ext cx="5810864" cy="2554545"/>
          </a:xfrm>
          <a:prstGeom prst="rect">
            <a:avLst/>
          </a:prstGeom>
          <a:noFill/>
        </p:spPr>
        <p:txBody>
          <a:bodyPr wrap="square" rtlCol="0">
            <a:spAutoFit/>
          </a:bodyPr>
          <a:lstStyle/>
          <a:p>
            <a:r>
              <a:rPr lang="en-GB" sz="4000" dirty="0">
                <a:latin typeface="Kinetic Letters Unjoined" panose="00000500000000000000" pitchFamily="50" charset="0"/>
              </a:rPr>
              <a:t>Stone Age Day (Autumn 2) </a:t>
            </a:r>
          </a:p>
          <a:p>
            <a:r>
              <a:rPr lang="en-GB" sz="4000" dirty="0">
                <a:latin typeface="Kinetic Letters Unjoined" panose="00000500000000000000" pitchFamily="50" charset="0"/>
              </a:rPr>
              <a:t>Edgemond Hall (Summer 1)</a:t>
            </a:r>
          </a:p>
          <a:p>
            <a:r>
              <a:rPr lang="en-GB" sz="4000" dirty="0">
                <a:latin typeface="Kinetic Letters Unjoined" panose="00000500000000000000" pitchFamily="50" charset="0"/>
              </a:rPr>
              <a:t>Sikh Gurdwara (Summer 2)</a:t>
            </a:r>
          </a:p>
          <a:p>
            <a:r>
              <a:rPr lang="en-GB" sz="4000" dirty="0">
                <a:latin typeface="Kinetic Letters Unjoined" panose="00000500000000000000" pitchFamily="50" charset="0"/>
              </a:rPr>
              <a:t>Making Greek pottery (Summer 2) </a:t>
            </a:r>
          </a:p>
        </p:txBody>
      </p:sp>
    </p:spTree>
    <p:extLst>
      <p:ext uri="{BB962C8B-B14F-4D97-AF65-F5344CB8AC3E}">
        <p14:creationId xmlns:p14="http://schemas.microsoft.com/office/powerpoint/2010/main" val="281006073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8" name="Rectangle 17">
            <a:extLst>
              <a:ext uri="{FF2B5EF4-FFF2-40B4-BE49-F238E27FC236}">
                <a16:creationId xmlns:a16="http://schemas.microsoft.com/office/drawing/2014/main" id="{3CECA2BE-0443-493F-9413-FC132026C29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pic>
        <p:nvPicPr>
          <p:cNvPr id="19" name="Picture 18" descr="Neat empty education desk">
            <a:extLst>
              <a:ext uri="{FF2B5EF4-FFF2-40B4-BE49-F238E27FC236}">
                <a16:creationId xmlns:a16="http://schemas.microsoft.com/office/drawing/2014/main" id="{FA3901DB-890C-D3C2-4941-34F252C69AAE}"/>
              </a:ext>
            </a:extLst>
          </p:cNvPr>
          <p:cNvPicPr>
            <a:picLocks noChangeAspect="1"/>
          </p:cNvPicPr>
          <p:nvPr/>
        </p:nvPicPr>
        <p:blipFill rotWithShape="1">
          <a:blip r:embed="rId2"/>
          <a:srcRect t="15709" r="-1" b="-1"/>
          <a:stretch/>
        </p:blipFill>
        <p:spPr>
          <a:xfrm>
            <a:off x="20" y="1"/>
            <a:ext cx="12188932" cy="6857999"/>
          </a:xfrm>
          <a:prstGeom prst="rect">
            <a:avLst/>
          </a:prstGeom>
        </p:spPr>
      </p:pic>
      <p:sp>
        <p:nvSpPr>
          <p:cNvPr id="20" name="Rectangle 19">
            <a:extLst>
              <a:ext uri="{FF2B5EF4-FFF2-40B4-BE49-F238E27FC236}">
                <a16:creationId xmlns:a16="http://schemas.microsoft.com/office/drawing/2014/main" id="{57C3041F-18C8-4A3F-BB74-556AD210185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2" y="1"/>
            <a:ext cx="12191999" cy="2211293"/>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sp>
        <p:nvSpPr>
          <p:cNvPr id="2" name="Title 1">
            <a:extLst>
              <a:ext uri="{FF2B5EF4-FFF2-40B4-BE49-F238E27FC236}">
                <a16:creationId xmlns:a16="http://schemas.microsoft.com/office/drawing/2014/main" id="{37D9C5AD-E7FB-FC76-D5B0-00BBF5ECA8FA}"/>
              </a:ext>
            </a:extLst>
          </p:cNvPr>
          <p:cNvSpPr>
            <a:spLocks noGrp="1"/>
          </p:cNvSpPr>
          <p:nvPr>
            <p:ph type="title"/>
          </p:nvPr>
        </p:nvSpPr>
        <p:spPr>
          <a:xfrm>
            <a:off x="952500" y="598393"/>
            <a:ext cx="6855490" cy="1192455"/>
          </a:xfrm>
        </p:spPr>
        <p:txBody>
          <a:bodyPr vert="horz" lIns="91440" tIns="45720" rIns="91440" bIns="45720" rtlCol="0" anchor="t">
            <a:normAutofit/>
          </a:bodyPr>
          <a:lstStyle/>
          <a:p>
            <a:r>
              <a:rPr lang="en-US" sz="4800" dirty="0">
                <a:solidFill>
                  <a:srgbClr val="FFFFFF"/>
                </a:solidFill>
              </a:rPr>
              <a:t>Homework</a:t>
            </a:r>
          </a:p>
        </p:txBody>
      </p:sp>
      <p:sp>
        <p:nvSpPr>
          <p:cNvPr id="15" name="Rectangle 14">
            <a:extLst>
              <a:ext uri="{FF2B5EF4-FFF2-40B4-BE49-F238E27FC236}">
                <a16:creationId xmlns:a16="http://schemas.microsoft.com/office/drawing/2014/main" id="{72B28B90-B579-47ED-A625-BAD03AE6C0E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4930588"/>
            <a:ext cx="12191999" cy="1927411"/>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cxnSp>
        <p:nvCxnSpPr>
          <p:cNvPr id="17" name="Straight Connector 16">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500" y="6259606"/>
            <a:ext cx="10325101" cy="0"/>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pic>
        <p:nvPicPr>
          <p:cNvPr id="4" name="Picture 3">
            <a:extLst>
              <a:ext uri="{FF2B5EF4-FFF2-40B4-BE49-F238E27FC236}">
                <a16:creationId xmlns:a16="http://schemas.microsoft.com/office/drawing/2014/main" id="{AD12BEE4-DEB5-31E5-A496-39E7F2A08B1E}"/>
              </a:ext>
            </a:extLst>
          </p:cNvPr>
          <p:cNvPicPr>
            <a:picLocks noChangeAspect="1"/>
          </p:cNvPicPr>
          <p:nvPr/>
        </p:nvPicPr>
        <p:blipFill>
          <a:blip r:embed="rId3"/>
          <a:stretch>
            <a:fillRect/>
          </a:stretch>
        </p:blipFill>
        <p:spPr>
          <a:xfrm>
            <a:off x="948852" y="1643223"/>
            <a:ext cx="4077269" cy="2343477"/>
          </a:xfrm>
          <a:prstGeom prst="rect">
            <a:avLst/>
          </a:prstGeom>
        </p:spPr>
      </p:pic>
      <p:sp>
        <p:nvSpPr>
          <p:cNvPr id="5" name="TextBox 4">
            <a:extLst>
              <a:ext uri="{FF2B5EF4-FFF2-40B4-BE49-F238E27FC236}">
                <a16:creationId xmlns:a16="http://schemas.microsoft.com/office/drawing/2014/main" id="{1D4723E4-BDC6-CAFA-8DC5-1B567797CCD1}"/>
              </a:ext>
            </a:extLst>
          </p:cNvPr>
          <p:cNvSpPr txBox="1"/>
          <p:nvPr/>
        </p:nvSpPr>
        <p:spPr>
          <a:xfrm>
            <a:off x="952498" y="4334804"/>
            <a:ext cx="5519278" cy="2308324"/>
          </a:xfrm>
          <a:prstGeom prst="rect">
            <a:avLst/>
          </a:prstGeom>
          <a:solidFill>
            <a:schemeClr val="tx1"/>
          </a:solidFill>
        </p:spPr>
        <p:txBody>
          <a:bodyPr wrap="square" rtlCol="0">
            <a:spAutoFit/>
          </a:bodyPr>
          <a:lstStyle/>
          <a:p>
            <a:pPr marL="285750" indent="-285750">
              <a:buFont typeface="Arial" panose="020B0604020202020204" pitchFamily="34" charset="0"/>
              <a:buChar char="•"/>
            </a:pPr>
            <a:r>
              <a:rPr lang="en-GB" sz="3600" dirty="0">
                <a:solidFill>
                  <a:schemeClr val="bg1"/>
                </a:solidFill>
                <a:latin typeface="Kinetic Letters Unjoined" panose="00000500000000000000" pitchFamily="50" charset="0"/>
              </a:rPr>
              <a:t>Weekly</a:t>
            </a:r>
          </a:p>
          <a:p>
            <a:pPr marL="285750" indent="-285750">
              <a:buFont typeface="Arial" panose="020B0604020202020204" pitchFamily="34" charset="0"/>
              <a:buChar char="•"/>
            </a:pPr>
            <a:r>
              <a:rPr lang="en-GB" sz="3600" dirty="0">
                <a:solidFill>
                  <a:schemeClr val="bg1"/>
                </a:solidFill>
                <a:latin typeface="Kinetic Letters Unjoined" panose="00000500000000000000" pitchFamily="50" charset="0"/>
              </a:rPr>
              <a:t>Maths and English. </a:t>
            </a:r>
          </a:p>
          <a:p>
            <a:pPr marL="285750" indent="-285750">
              <a:buFont typeface="Arial" panose="020B0604020202020204" pitchFamily="34" charset="0"/>
              <a:buChar char="•"/>
            </a:pPr>
            <a:r>
              <a:rPr lang="en-GB" sz="3600" dirty="0">
                <a:solidFill>
                  <a:schemeClr val="bg1"/>
                </a:solidFill>
                <a:latin typeface="Kinetic Letters Unjoined" panose="00000500000000000000" pitchFamily="50" charset="0"/>
              </a:rPr>
              <a:t>Spellings. </a:t>
            </a:r>
          </a:p>
          <a:p>
            <a:pPr marL="285750" indent="-285750">
              <a:buFont typeface="Arial" panose="020B0604020202020204" pitchFamily="34" charset="0"/>
              <a:buChar char="•"/>
            </a:pPr>
            <a:r>
              <a:rPr lang="en-GB" sz="3600" dirty="0">
                <a:solidFill>
                  <a:schemeClr val="bg1"/>
                </a:solidFill>
                <a:latin typeface="Kinetic Letters Unjoined" panose="00000500000000000000" pitchFamily="50" charset="0"/>
              </a:rPr>
              <a:t>Reading. </a:t>
            </a:r>
          </a:p>
        </p:txBody>
      </p:sp>
    </p:spTree>
    <p:extLst>
      <p:ext uri="{BB962C8B-B14F-4D97-AF65-F5344CB8AC3E}">
        <p14:creationId xmlns:p14="http://schemas.microsoft.com/office/powerpoint/2010/main" val="229175034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Rectangle 10">
            <a:extLst>
              <a:ext uri="{FF2B5EF4-FFF2-40B4-BE49-F238E27FC236}">
                <a16:creationId xmlns:a16="http://schemas.microsoft.com/office/drawing/2014/main" id="{FF4F1B1F-38C9-4BA3-8793-E2B6FC978C0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000000"/>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pic>
        <p:nvPicPr>
          <p:cNvPr id="5" name="Picture 4" descr="Bubble sheet test paper and pencil">
            <a:extLst>
              <a:ext uri="{FF2B5EF4-FFF2-40B4-BE49-F238E27FC236}">
                <a16:creationId xmlns:a16="http://schemas.microsoft.com/office/drawing/2014/main" id="{A44C7015-71FF-2676-FB87-64DE55129B4C}"/>
              </a:ext>
            </a:extLst>
          </p:cNvPr>
          <p:cNvPicPr>
            <a:picLocks noChangeAspect="1"/>
          </p:cNvPicPr>
          <p:nvPr/>
        </p:nvPicPr>
        <p:blipFill rotWithShape="1">
          <a:blip r:embed="rId2">
            <a:alphaModFix amt="40000"/>
          </a:blip>
          <a:srcRect t="5252" b="8209"/>
          <a:stretch/>
        </p:blipFill>
        <p:spPr>
          <a:xfrm>
            <a:off x="14717" y="10"/>
            <a:ext cx="12191999" cy="6857990"/>
          </a:xfrm>
          <a:prstGeom prst="rect">
            <a:avLst/>
          </a:prstGeom>
        </p:spPr>
      </p:pic>
      <p:sp>
        <p:nvSpPr>
          <p:cNvPr id="2" name="Title 1">
            <a:extLst>
              <a:ext uri="{FF2B5EF4-FFF2-40B4-BE49-F238E27FC236}">
                <a16:creationId xmlns:a16="http://schemas.microsoft.com/office/drawing/2014/main" id="{4ADD2967-6CCB-8167-ACC0-8F774CFEC229}"/>
              </a:ext>
            </a:extLst>
          </p:cNvPr>
          <p:cNvSpPr>
            <a:spLocks noGrp="1"/>
          </p:cNvSpPr>
          <p:nvPr>
            <p:ph type="title"/>
          </p:nvPr>
        </p:nvSpPr>
        <p:spPr>
          <a:xfrm>
            <a:off x="2629690" y="480541"/>
            <a:ext cx="6962052" cy="1884207"/>
          </a:xfrm>
        </p:spPr>
        <p:txBody>
          <a:bodyPr vert="horz" lIns="91440" tIns="45720" rIns="91440" bIns="45720" rtlCol="0" anchor="b">
            <a:normAutofit/>
          </a:bodyPr>
          <a:lstStyle/>
          <a:p>
            <a:pPr algn="ctr"/>
            <a:r>
              <a:rPr lang="en-US" sz="4800" dirty="0">
                <a:solidFill>
                  <a:srgbClr val="FFFFFF"/>
                </a:solidFill>
              </a:rPr>
              <a:t>Statutory Assessments</a:t>
            </a:r>
            <a:br>
              <a:rPr lang="en-US" sz="4800" dirty="0">
                <a:solidFill>
                  <a:srgbClr val="FFFFFF"/>
                </a:solidFill>
              </a:rPr>
            </a:br>
            <a:endParaRPr lang="en-US" sz="4800" dirty="0">
              <a:solidFill>
                <a:srgbClr val="FFFFFF"/>
              </a:solidFill>
            </a:endParaRPr>
          </a:p>
        </p:txBody>
      </p:sp>
      <p:cxnSp>
        <p:nvCxnSpPr>
          <p:cNvPr id="13" name="Straight Connector 12">
            <a:extLst>
              <a:ext uri="{FF2B5EF4-FFF2-40B4-BE49-F238E27FC236}">
                <a16:creationId xmlns:a16="http://schemas.microsoft.com/office/drawing/2014/main" id="{6B5C80BC-C547-4FD8-9B68-6A9207F0858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6101557" y="3481804"/>
            <a:ext cx="0" cy="131078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3" name="TextBox 2">
            <a:extLst>
              <a:ext uri="{FF2B5EF4-FFF2-40B4-BE49-F238E27FC236}">
                <a16:creationId xmlns:a16="http://schemas.microsoft.com/office/drawing/2014/main" id="{440F905A-3430-5E56-0F6B-54DDD32DCD36}"/>
              </a:ext>
            </a:extLst>
          </p:cNvPr>
          <p:cNvSpPr txBox="1"/>
          <p:nvPr/>
        </p:nvSpPr>
        <p:spPr>
          <a:xfrm>
            <a:off x="363773" y="2533075"/>
            <a:ext cx="4267220" cy="2031325"/>
          </a:xfrm>
          <a:prstGeom prst="rect">
            <a:avLst/>
          </a:prstGeom>
          <a:solidFill>
            <a:schemeClr val="tx1"/>
          </a:solidFill>
        </p:spPr>
        <p:txBody>
          <a:bodyPr wrap="square" rtlCol="0">
            <a:spAutoFit/>
          </a:bodyPr>
          <a:lstStyle/>
          <a:p>
            <a:pPr marL="285750" indent="-285750">
              <a:buFont typeface="Arial" panose="020B0604020202020204" pitchFamily="34" charset="0"/>
              <a:buChar char="•"/>
            </a:pPr>
            <a:r>
              <a:rPr lang="en-GB" sz="3600" dirty="0">
                <a:solidFill>
                  <a:schemeClr val="bg1"/>
                </a:solidFill>
                <a:latin typeface="Kinetic Letters Unjoined" panose="00000500000000000000" pitchFamily="50" charset="0"/>
              </a:rPr>
              <a:t>Termly Assessments </a:t>
            </a:r>
          </a:p>
          <a:p>
            <a:pPr marL="285750" indent="-285750">
              <a:buFont typeface="Arial" panose="020B0604020202020204" pitchFamily="34" charset="0"/>
              <a:buChar char="•"/>
            </a:pPr>
            <a:r>
              <a:rPr lang="en-GB" dirty="0">
                <a:solidFill>
                  <a:schemeClr val="bg1"/>
                </a:solidFill>
                <a:latin typeface="Kinetic Letters Unjoined" panose="00000500000000000000" pitchFamily="50" charset="0"/>
              </a:rPr>
              <a:t>(Summer Term)</a:t>
            </a:r>
            <a:endParaRPr lang="en-GB" sz="3600" dirty="0">
              <a:solidFill>
                <a:schemeClr val="bg1"/>
              </a:solidFill>
              <a:latin typeface="Kinetic Letters Unjoined" panose="00000500000000000000" pitchFamily="50" charset="0"/>
            </a:endParaRPr>
          </a:p>
          <a:p>
            <a:pPr marL="285750" indent="-285750">
              <a:buFont typeface="Arial" panose="020B0604020202020204" pitchFamily="34" charset="0"/>
              <a:buChar char="•"/>
            </a:pPr>
            <a:endParaRPr lang="en-GB" sz="3600" dirty="0">
              <a:solidFill>
                <a:schemeClr val="bg1"/>
              </a:solidFill>
              <a:latin typeface="Kinetic Letters Unjoined" panose="00000500000000000000" pitchFamily="50" charset="0"/>
            </a:endParaRPr>
          </a:p>
          <a:p>
            <a:pPr marL="285750" indent="-285750">
              <a:buFont typeface="Arial" panose="020B0604020202020204" pitchFamily="34" charset="0"/>
              <a:buChar char="•"/>
            </a:pPr>
            <a:r>
              <a:rPr lang="en-GB" sz="3600" dirty="0">
                <a:solidFill>
                  <a:schemeClr val="bg1"/>
                </a:solidFill>
                <a:latin typeface="Kinetic Letters Unjoined" panose="00000500000000000000" pitchFamily="50" charset="0"/>
              </a:rPr>
              <a:t>End of unit assessments </a:t>
            </a:r>
          </a:p>
        </p:txBody>
      </p:sp>
    </p:spTree>
    <p:extLst>
      <p:ext uri="{BB962C8B-B14F-4D97-AF65-F5344CB8AC3E}">
        <p14:creationId xmlns:p14="http://schemas.microsoft.com/office/powerpoint/2010/main" val="401225188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cxnSp>
        <p:nvCxnSpPr>
          <p:cNvPr id="9" name="Straight Connector 8">
            <a:extLst>
              <a:ext uri="{FF2B5EF4-FFF2-40B4-BE49-F238E27FC236}">
                <a16:creationId xmlns:a16="http://schemas.microsoft.com/office/drawing/2014/main" id="{EAD4CCDA-06BF-4D2A-B44F-195AEC0B5B22}"/>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2498" y="6252722"/>
            <a:ext cx="10325101" cy="0"/>
          </a:xfrm>
          <a:prstGeom prst="line">
            <a:avLst/>
          </a:prstGeom>
          <a:ln w="10795">
            <a:solidFill>
              <a:schemeClr val="tx2"/>
            </a:solidFill>
          </a:ln>
        </p:spPr>
        <p:style>
          <a:lnRef idx="1">
            <a:schemeClr val="accent1"/>
          </a:lnRef>
          <a:fillRef idx="0">
            <a:schemeClr val="accent1"/>
          </a:fillRef>
          <a:effectRef idx="0">
            <a:schemeClr val="accent1"/>
          </a:effectRef>
          <a:fontRef idx="minor">
            <a:schemeClr val="tx1"/>
          </a:fontRef>
        </p:style>
      </p:cxnSp>
      <p:sp useBgFill="1">
        <p:nvSpPr>
          <p:cNvPr id="11" name="Rectangle 10">
            <a:extLst>
              <a:ext uri="{FF2B5EF4-FFF2-40B4-BE49-F238E27FC236}">
                <a16:creationId xmlns:a16="http://schemas.microsoft.com/office/drawing/2014/main" id="{F69F96FE-C3F5-4F02-8428-78ADCB975E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pic>
        <p:nvPicPr>
          <p:cNvPr id="5" name="Picture 4" descr="Green dialogue boxes">
            <a:extLst>
              <a:ext uri="{FF2B5EF4-FFF2-40B4-BE49-F238E27FC236}">
                <a16:creationId xmlns:a16="http://schemas.microsoft.com/office/drawing/2014/main" id="{4E087F1F-0A91-A1EF-C36A-C23D2A48A1DE}"/>
              </a:ext>
            </a:extLst>
          </p:cNvPr>
          <p:cNvPicPr>
            <a:picLocks noChangeAspect="1"/>
          </p:cNvPicPr>
          <p:nvPr/>
        </p:nvPicPr>
        <p:blipFill rotWithShape="1">
          <a:blip r:embed="rId2"/>
          <a:srcRect t="17112" b="15320"/>
          <a:stretch/>
        </p:blipFill>
        <p:spPr>
          <a:xfrm>
            <a:off x="-5" y="-1"/>
            <a:ext cx="12191979" cy="6858000"/>
          </a:xfrm>
          <a:prstGeom prst="rect">
            <a:avLst/>
          </a:prstGeom>
        </p:spPr>
      </p:pic>
      <p:sp>
        <p:nvSpPr>
          <p:cNvPr id="13" name="Rectangle 12">
            <a:extLst>
              <a:ext uri="{FF2B5EF4-FFF2-40B4-BE49-F238E27FC236}">
                <a16:creationId xmlns:a16="http://schemas.microsoft.com/office/drawing/2014/main" id="{F80C6B76-4D7E-4FE2-84E4-C4734B2B49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3078542"/>
            <a:ext cx="12191999" cy="3779457"/>
          </a:xfrm>
          <a:prstGeom prst="rect">
            <a:avLst/>
          </a:prstGeom>
          <a:gradFill flip="none" rotWithShape="1">
            <a:gsLst>
              <a:gs pos="0">
                <a:srgbClr val="000000">
                  <a:alpha val="0"/>
                </a:srgbClr>
              </a:gs>
              <a:gs pos="49000">
                <a:srgbClr val="000000">
                  <a:alpha val="45000"/>
                </a:srgbClr>
              </a:gs>
              <a:gs pos="100000">
                <a:srgbClr val="000000">
                  <a:alpha val="6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Kinetic Letters Unjoined" panose="00000500000000000000" pitchFamily="50" charset="0"/>
            </a:endParaRPr>
          </a:p>
        </p:txBody>
      </p:sp>
      <p:sp>
        <p:nvSpPr>
          <p:cNvPr id="2" name="Title 1">
            <a:extLst>
              <a:ext uri="{FF2B5EF4-FFF2-40B4-BE49-F238E27FC236}">
                <a16:creationId xmlns:a16="http://schemas.microsoft.com/office/drawing/2014/main" id="{A54F7931-F79B-BD84-F08B-892563057FA2}"/>
              </a:ext>
            </a:extLst>
          </p:cNvPr>
          <p:cNvSpPr>
            <a:spLocks noGrp="1"/>
          </p:cNvSpPr>
          <p:nvPr>
            <p:ph type="title"/>
          </p:nvPr>
        </p:nvSpPr>
        <p:spPr>
          <a:xfrm>
            <a:off x="285136" y="2175819"/>
            <a:ext cx="10447724" cy="920006"/>
          </a:xfrm>
        </p:spPr>
        <p:txBody>
          <a:bodyPr vert="horz" lIns="91440" tIns="45720" rIns="91440" bIns="45720" rtlCol="0" anchor="b">
            <a:normAutofit fontScale="90000"/>
          </a:bodyPr>
          <a:lstStyle/>
          <a:p>
            <a:r>
              <a:rPr lang="en-US" sz="4800" dirty="0">
                <a:solidFill>
                  <a:srgbClr val="FFFFFF"/>
                </a:solidFill>
              </a:rPr>
              <a:t>Communication</a:t>
            </a:r>
            <a:br>
              <a:rPr lang="en-US" sz="4800" dirty="0">
                <a:solidFill>
                  <a:srgbClr val="FFFFFF"/>
                </a:solidFill>
              </a:rPr>
            </a:br>
            <a:br>
              <a:rPr lang="en-US" sz="4800" dirty="0">
                <a:solidFill>
                  <a:srgbClr val="FFFFFF"/>
                </a:solidFill>
              </a:rPr>
            </a:br>
            <a:r>
              <a:rPr lang="en-US" sz="4800" dirty="0">
                <a:solidFill>
                  <a:srgbClr val="FFFFFF"/>
                </a:solidFill>
              </a:rPr>
              <a:t> </a:t>
            </a:r>
            <a:br>
              <a:rPr lang="en-US" sz="4800" dirty="0">
                <a:solidFill>
                  <a:srgbClr val="FFFFFF"/>
                </a:solidFill>
              </a:rPr>
            </a:br>
            <a:endParaRPr lang="en-US" sz="4800" dirty="0">
              <a:solidFill>
                <a:srgbClr val="FFFFFF"/>
              </a:solidFill>
            </a:endParaRPr>
          </a:p>
        </p:txBody>
      </p:sp>
      <p:cxnSp>
        <p:nvCxnSpPr>
          <p:cNvPr id="15" name="Straight Connector 14">
            <a:extLst>
              <a:ext uri="{FF2B5EF4-FFF2-40B4-BE49-F238E27FC236}">
                <a16:creationId xmlns:a16="http://schemas.microsoft.com/office/drawing/2014/main" id="{16BEECB0-0766-4C59-B86E-5D26B7D8EF4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54990" y="5503528"/>
            <a:ext cx="10325101" cy="0"/>
          </a:xfrm>
          <a:prstGeom prst="line">
            <a:avLst/>
          </a:prstGeom>
          <a:ln w="10795">
            <a:solidFill>
              <a:srgbClr val="FFFFFF"/>
            </a:solidFill>
          </a:ln>
        </p:spPr>
        <p:style>
          <a:lnRef idx="1">
            <a:schemeClr val="accent1"/>
          </a:lnRef>
          <a:fillRef idx="0">
            <a:schemeClr val="accent1"/>
          </a:fillRef>
          <a:effectRef idx="0">
            <a:schemeClr val="accent1"/>
          </a:effectRef>
          <a:fontRef idx="minor">
            <a:schemeClr val="tx1"/>
          </a:fontRef>
        </p:style>
      </p:cxnSp>
      <p:sp>
        <p:nvSpPr>
          <p:cNvPr id="4" name="TextBox 3">
            <a:extLst>
              <a:ext uri="{FF2B5EF4-FFF2-40B4-BE49-F238E27FC236}">
                <a16:creationId xmlns:a16="http://schemas.microsoft.com/office/drawing/2014/main" id="{7A952646-E9A6-B89A-8455-71E13DD26F0B}"/>
              </a:ext>
            </a:extLst>
          </p:cNvPr>
          <p:cNvSpPr txBox="1"/>
          <p:nvPr/>
        </p:nvSpPr>
        <p:spPr>
          <a:xfrm>
            <a:off x="580938" y="2394732"/>
            <a:ext cx="5515046" cy="1754326"/>
          </a:xfrm>
          <a:prstGeom prst="rect">
            <a:avLst/>
          </a:prstGeom>
          <a:solidFill>
            <a:schemeClr val="tx1"/>
          </a:solidFill>
        </p:spPr>
        <p:txBody>
          <a:bodyPr wrap="square" rtlCol="0">
            <a:spAutoFit/>
          </a:bodyPr>
          <a:lstStyle/>
          <a:p>
            <a:pPr marL="285750" indent="-285750">
              <a:buFont typeface="Arial" panose="020B0604020202020204" pitchFamily="34" charset="0"/>
              <a:buChar char="•"/>
            </a:pPr>
            <a:r>
              <a:rPr lang="en-GB" sz="3600" dirty="0">
                <a:solidFill>
                  <a:schemeClr val="bg1"/>
                </a:solidFill>
                <a:latin typeface="Kinetic Letters Unjoined" panose="00000500000000000000" pitchFamily="50" charset="0"/>
              </a:rPr>
              <a:t>Seesaw (Homework and notices)</a:t>
            </a:r>
          </a:p>
          <a:p>
            <a:pPr marL="285750" indent="-285750">
              <a:buFont typeface="Arial" panose="020B0604020202020204" pitchFamily="34" charset="0"/>
              <a:buChar char="•"/>
            </a:pPr>
            <a:r>
              <a:rPr lang="en-GB" sz="3600" dirty="0">
                <a:solidFill>
                  <a:schemeClr val="bg1"/>
                </a:solidFill>
                <a:latin typeface="Kinetic Letters Unjoined" panose="00000500000000000000" pitchFamily="50" charset="0"/>
              </a:rPr>
              <a:t>Parents Evenings </a:t>
            </a:r>
          </a:p>
          <a:p>
            <a:pPr marL="285750" indent="-285750">
              <a:buFont typeface="Arial" panose="020B0604020202020204" pitchFamily="34" charset="0"/>
              <a:buChar char="•"/>
            </a:pPr>
            <a:r>
              <a:rPr lang="en-GB" sz="3600" dirty="0">
                <a:solidFill>
                  <a:schemeClr val="bg1"/>
                </a:solidFill>
                <a:latin typeface="Kinetic Letters Unjoined" panose="00000500000000000000" pitchFamily="50" charset="0"/>
              </a:rPr>
              <a:t>Communication through the office.</a:t>
            </a:r>
          </a:p>
        </p:txBody>
      </p:sp>
    </p:spTree>
    <p:extLst>
      <p:ext uri="{BB962C8B-B14F-4D97-AF65-F5344CB8AC3E}">
        <p14:creationId xmlns:p14="http://schemas.microsoft.com/office/powerpoint/2010/main" val="2531584861"/>
      </p:ext>
    </p:extLst>
  </p:cSld>
  <p:clrMapOvr>
    <a:masterClrMapping/>
  </p:clrMapOvr>
</p:sld>
</file>

<file path=ppt/theme/theme1.xml><?xml version="1.0" encoding="utf-8"?>
<a:theme xmlns:a="http://schemas.openxmlformats.org/drawingml/2006/main" name="VaultVTI">
  <a:themeElements>
    <a:clrScheme name="AnalogousFromRegularSeedLeftStep">
      <a:dk1>
        <a:srgbClr val="000000"/>
      </a:dk1>
      <a:lt1>
        <a:srgbClr val="FFFFFF"/>
      </a:lt1>
      <a:dk2>
        <a:srgbClr val="1B302B"/>
      </a:dk2>
      <a:lt2>
        <a:srgbClr val="F0F1F3"/>
      </a:lt2>
      <a:accent1>
        <a:srgbClr val="C09C22"/>
      </a:accent1>
      <a:accent2>
        <a:srgbClr val="D55B17"/>
      </a:accent2>
      <a:accent3>
        <a:srgbClr val="E72934"/>
      </a:accent3>
      <a:accent4>
        <a:srgbClr val="D51771"/>
      </a:accent4>
      <a:accent5>
        <a:srgbClr val="E729D2"/>
      </a:accent5>
      <a:accent6>
        <a:srgbClr val="9B17D5"/>
      </a:accent6>
      <a:hlink>
        <a:srgbClr val="5971C7"/>
      </a:hlink>
      <a:folHlink>
        <a:srgbClr val="7F7F7F"/>
      </a:folHlink>
    </a:clrScheme>
    <a:fontScheme name="Custom 5">
      <a:majorFont>
        <a:latin typeface="Georgia Pro Light"/>
        <a:ea typeface=""/>
        <a:cs typeface=""/>
      </a:majorFont>
      <a:minorFont>
        <a:latin typeface="Georgia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aultVTI" id="{144E1EB0-F9F9-4F8D-8264-A2820BA0C47A}" vid="{3A992A48-7697-4A22-A884-B4A11E6218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8DE92B8F6305B4685CA643DE58E9015" ma:contentTypeVersion="15" ma:contentTypeDescription="Create a new document." ma:contentTypeScope="" ma:versionID="e727f49534c8b54025ee3c507143f239">
  <xsd:schema xmlns:xsd="http://www.w3.org/2001/XMLSchema" xmlns:xs="http://www.w3.org/2001/XMLSchema" xmlns:p="http://schemas.microsoft.com/office/2006/metadata/properties" xmlns:ns2="b38cf021-8414-4aaf-8942-3056e8cd4c3b" xmlns:ns3="365a269f-4fae-448f-b237-6a41d83c3d94" targetNamespace="http://schemas.microsoft.com/office/2006/metadata/properties" ma:root="true" ma:fieldsID="f38f983fc6b3dcd52f0b206be3596e7b" ns2:_="" ns3:_="">
    <xsd:import namespace="b38cf021-8414-4aaf-8942-3056e8cd4c3b"/>
    <xsd:import namespace="365a269f-4fae-448f-b237-6a41d83c3d9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MediaServiceLocation" minOccurs="0"/>
                <xsd:element ref="ns2:MediaServiceGenerationTime" minOccurs="0"/>
                <xsd:element ref="ns2:MediaServiceEventHashCode" minOccurs="0"/>
                <xsd:element ref="ns2:lcf76f155ced4ddcb4097134ff3c332f" minOccurs="0"/>
                <xsd:element ref="ns3:TaxCatchAll" minOccurs="0"/>
                <xsd:element ref="ns3:SharedWithUsers" minOccurs="0"/>
                <xsd:element ref="ns3:SharedWithDetails" minOccurs="0"/>
                <xsd:element ref="ns2:MediaServiceOCR"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8cf021-8414-4aaf-8942-3056e8cd4c3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dexed="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MediaServiceLocation" ma:index="12" nillable="true" ma:displayName="Location" ma:indexed="true" ma:internalName="MediaServiceLocatio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2e572ceb-dbd2-4c94-a974-da017bf61d59"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ObjectDetectorVersions" ma:index="21"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65a269f-4fae-448f-b237-6a41d83c3d94" elementFormDefault="qualified">
    <xsd:import namespace="http://schemas.microsoft.com/office/2006/documentManagement/types"/>
    <xsd:import namespace="http://schemas.microsoft.com/office/infopath/2007/PartnerControls"/>
    <xsd:element name="TaxCatchAll" ma:index="17" nillable="true" ma:displayName="Taxonomy Catch All Column" ma:hidden="true" ma:list="{47fac832-c892-4295-b3c2-d26e3324e3ee}" ma:internalName="TaxCatchAll" ma:showField="CatchAllData" ma:web="365a269f-4fae-448f-b237-6a41d83c3d94">
      <xsd:complexType>
        <xsd:complexContent>
          <xsd:extension base="dms:MultiChoiceLookup">
            <xsd:sequence>
              <xsd:element name="Value" type="dms:Lookup" maxOccurs="unbounded" minOccurs="0" nillable="true"/>
            </xsd:sequence>
          </xsd:extension>
        </xsd:complexContent>
      </xsd:complexType>
    </xsd:element>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b38cf021-8414-4aaf-8942-3056e8cd4c3b">
      <Terms xmlns="http://schemas.microsoft.com/office/infopath/2007/PartnerControls"/>
    </lcf76f155ced4ddcb4097134ff3c332f>
    <TaxCatchAll xmlns="365a269f-4fae-448f-b237-6a41d83c3d94" xsi:nil="true"/>
  </documentManagement>
</p:properties>
</file>

<file path=customXml/itemProps1.xml><?xml version="1.0" encoding="utf-8"?>
<ds:datastoreItem xmlns:ds="http://schemas.openxmlformats.org/officeDocument/2006/customXml" ds:itemID="{0C50A77D-DDC2-47EF-AC14-DBEA1AD89F8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8cf021-8414-4aaf-8942-3056e8cd4c3b"/>
    <ds:schemaRef ds:uri="365a269f-4fae-448f-b237-6a41d83c3d9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83AFC5B-957D-4986-A9FB-2C5D30A032DE}">
  <ds:schemaRefs>
    <ds:schemaRef ds:uri="http://schemas.microsoft.com/sharepoint/v3/contenttype/forms"/>
  </ds:schemaRefs>
</ds:datastoreItem>
</file>

<file path=customXml/itemProps3.xml><?xml version="1.0" encoding="utf-8"?>
<ds:datastoreItem xmlns:ds="http://schemas.openxmlformats.org/officeDocument/2006/customXml" ds:itemID="{EA580CDF-81F8-42A4-83A9-0D612EB72F86}">
  <ds:schemaRefs>
    <ds:schemaRef ds:uri="http://schemas.microsoft.com/office/2006/metadata/properties"/>
    <ds:schemaRef ds:uri="http://www.w3.org/XML/1998/namespace"/>
    <ds:schemaRef ds:uri="365a269f-4fae-448f-b237-6a41d83c3d94"/>
    <ds:schemaRef ds:uri="http://purl.org/dc/elements/1.1/"/>
    <ds:schemaRef ds:uri="http://purl.org/dc/terms/"/>
    <ds:schemaRef ds:uri="http://purl.org/dc/dcmitype/"/>
    <ds:schemaRef ds:uri="http://schemas.microsoft.com/office/2006/documentManagement/types"/>
    <ds:schemaRef ds:uri="b38cf021-8414-4aaf-8942-3056e8cd4c3b"/>
    <ds:schemaRef ds:uri="http://schemas.microsoft.com/office/infopath/2007/PartnerControls"/>
    <ds:schemaRef ds:uri="http://schemas.openxmlformats.org/package/2006/metadata/core-properties"/>
  </ds:schemaRefs>
</ds:datastoreItem>
</file>

<file path=docProps/app.xml><?xml version="1.0" encoding="utf-8"?>
<Properties xmlns="http://schemas.openxmlformats.org/officeDocument/2006/extended-properties" xmlns:vt="http://schemas.openxmlformats.org/officeDocument/2006/docPropsVTypes">
  <TotalTime>7740</TotalTime>
  <Words>810</Words>
  <Application>Microsoft Office PowerPoint</Application>
  <PresentationFormat>Widescreen</PresentationFormat>
  <Paragraphs>87</Paragraphs>
  <Slides>19</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19</vt:i4>
      </vt:variant>
    </vt:vector>
  </HeadingPairs>
  <TitlesOfParts>
    <vt:vector size="26" baseType="lpstr">
      <vt:lpstr>Aptos</vt:lpstr>
      <vt:lpstr>Arial</vt:lpstr>
      <vt:lpstr>Calibri</vt:lpstr>
      <vt:lpstr>Kinetic Letters Joined</vt:lpstr>
      <vt:lpstr>Kinetic Letters Unjoined</vt:lpstr>
      <vt:lpstr>Symbol</vt:lpstr>
      <vt:lpstr>VaultVTI</vt:lpstr>
      <vt:lpstr>Transition Meeting for Parents of children going into Badgers and Foxes in Year 3.     </vt:lpstr>
      <vt:lpstr>Class Teachers</vt:lpstr>
      <vt:lpstr>Support Staff </vt:lpstr>
      <vt:lpstr>Expectations Timings Break – 10:15-10:30 Lunch – 12:15-1:00 Drop off point: Bottom Playground Collection Point: Bottom Playground Bags: Small Bags Toileting Stairs Behaviour Policy Independence</vt:lpstr>
      <vt:lpstr>PowerPoint Presentation</vt:lpstr>
      <vt:lpstr>PowerPoint Presentation</vt:lpstr>
      <vt:lpstr>PowerPoint Presentation</vt:lpstr>
      <vt:lpstr>PowerPoint Presentation</vt:lpstr>
      <vt:lpstr>Uniform and PE Kit </vt:lpstr>
      <vt:lpstr>The Curriculum  Overviews on the school website Tividale Hall Primary - Our Curriculum  Themes: Stone age   Golden Threads: Leadership through Humanities  Subject coverage  </vt:lpstr>
      <vt:lpstr>PowerPoint Presentation</vt:lpstr>
      <vt:lpstr>PowerPoint Presentation</vt:lpstr>
      <vt:lpstr>PowerPoint Presentation</vt:lpstr>
      <vt:lpstr>PowerPoint Presentation</vt:lpstr>
      <vt:lpstr>School Nurse Sessions</vt:lpstr>
      <vt:lpstr>Trips and Experiences</vt:lpstr>
      <vt:lpstr>Homework</vt:lpstr>
      <vt:lpstr>Statutory Assessments </vt:lpstr>
      <vt:lpstr>Communication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Transition Meeting for Parents of children going into 3.</dc:title>
  <dc:creator>Liz Mee</dc:creator>
  <cp:lastModifiedBy>Dalpreet Johal</cp:lastModifiedBy>
  <cp:revision>5</cp:revision>
  <dcterms:created xsi:type="dcterms:W3CDTF">2024-06-26T10:39:53Z</dcterms:created>
  <dcterms:modified xsi:type="dcterms:W3CDTF">2025-07-16T07:23:10Z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0x01010008DE92B8F6305B4685CA643DE58E9015</vt:lpwstr>
  </property>
  <property fmtid="{D5CDD505-2E9C-101B-9397-08002B2CF9AE}" pid="3" name="MediaServiceImageTags">
    <vt:lpwstr/>
  </property>
</Properties>
</file>