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5" r:id="rId4"/>
    <p:sldId id="266" r:id="rId5"/>
    <p:sldId id="273" r:id="rId6"/>
    <p:sldId id="267" r:id="rId7"/>
    <p:sldId id="268" r:id="rId8"/>
    <p:sldId id="270" r:id="rId9"/>
    <p:sldId id="271" r:id="rId10"/>
    <p:sldId id="269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989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624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350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73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943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982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064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163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31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282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65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33558-11AE-46C1-87D5-1D2F7D2FC30D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08F1B-8BE9-43A7-9BD9-02C641033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903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57298"/>
          </a:xfrm>
        </p:spPr>
        <p:txBody>
          <a:bodyPr>
            <a:normAutofit/>
          </a:bodyPr>
          <a:lstStyle/>
          <a:p>
            <a:pPr algn="ctr"/>
            <a:r>
              <a:rPr lang="en-US" sz="9600" dirty="0"/>
              <a:t>Welcome </a:t>
            </a:r>
            <a:br>
              <a:rPr lang="en-US" sz="9600" dirty="0"/>
            </a:br>
            <a:r>
              <a:rPr lang="en-US" sz="9600" dirty="0"/>
              <a:t>To The </a:t>
            </a:r>
            <a:br>
              <a:rPr lang="en-US" sz="9600" dirty="0"/>
            </a:br>
            <a:r>
              <a:rPr lang="en-US" sz="9600" dirty="0"/>
              <a:t>Year 6 </a:t>
            </a:r>
            <a:br>
              <a:rPr lang="en-US" sz="9600" dirty="0"/>
            </a:br>
            <a:r>
              <a:rPr lang="en-US" sz="9600" dirty="0"/>
              <a:t>IMPACT Workshop</a:t>
            </a:r>
          </a:p>
        </p:txBody>
      </p:sp>
    </p:spTree>
    <p:extLst>
      <p:ext uri="{BB962C8B-B14F-4D97-AF65-F5344CB8AC3E}">
        <p14:creationId xmlns:p14="http://schemas.microsoft.com/office/powerpoint/2010/main" val="2243622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4137" y="1340768"/>
            <a:ext cx="11325497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itchFamily="34" charset="0"/>
              </a:rPr>
              <a:t>By the end of today’s session:</a:t>
            </a:r>
          </a:p>
          <a:p>
            <a:pPr algn="ctr"/>
            <a:r>
              <a:rPr lang="en-GB" sz="4400" u="sng" dirty="0">
                <a:solidFill>
                  <a:srgbClr val="FF0000"/>
                </a:solidFill>
                <a:latin typeface="Calibri" pitchFamily="34" charset="0"/>
              </a:rPr>
              <a:t>Success Criteria:</a:t>
            </a:r>
          </a:p>
          <a:p>
            <a:pPr algn="ctr">
              <a:buFont typeface="Wingdings" pitchFamily="2" charset="2"/>
              <a:buChar char="v"/>
            </a:pPr>
            <a:r>
              <a:rPr lang="en-GB" sz="3600" dirty="0">
                <a:latin typeface="Calibri" pitchFamily="34" charset="0"/>
              </a:rPr>
              <a:t>To have an understanding of how Guided Reading is taught within Year 6,</a:t>
            </a:r>
          </a:p>
          <a:p>
            <a:pPr algn="ctr">
              <a:buFont typeface="Wingdings" pitchFamily="2" charset="2"/>
              <a:buChar char="v"/>
            </a:pPr>
            <a:r>
              <a:rPr lang="en-GB" sz="3600" dirty="0">
                <a:latin typeface="Calibri" pitchFamily="34" charset="0"/>
              </a:rPr>
              <a:t>To have worked with your children to practice the key skill domains. </a:t>
            </a:r>
          </a:p>
          <a:p>
            <a:pPr algn="ctr"/>
            <a:endParaRPr lang="en-GB" sz="3600" dirty="0">
              <a:latin typeface="Calibri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6937" y="234847"/>
            <a:ext cx="34575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885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435" y="286748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u="sng" dirty="0"/>
              <a:t>Reading Books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6878" y="286748"/>
            <a:ext cx="5551384" cy="22858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517420"/>
            <a:ext cx="561485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+mj-lt"/>
              </a:rPr>
              <a:t>It is a requirement that your child reads for at least 20 minutes each night. The more they read, the more they know, the more their reading will be accelerated.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91794" y="2664823"/>
            <a:ext cx="54064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If your child has books that they want to read at home, but they do not have an accelerated reader sticker, they are still ok to read these. </a:t>
            </a:r>
            <a:br>
              <a:rPr lang="en-US" sz="3200" dirty="0">
                <a:latin typeface="+mj-lt"/>
              </a:rPr>
            </a:br>
            <a:r>
              <a:rPr lang="en-US" sz="3200" dirty="0">
                <a:latin typeface="+mj-lt"/>
              </a:rPr>
              <a:t>Accelerated Reader has a database of over 27,000 books so we can check if it is there. </a:t>
            </a:r>
          </a:p>
        </p:txBody>
      </p:sp>
    </p:spTree>
    <p:extLst>
      <p:ext uri="{BB962C8B-B14F-4D97-AF65-F5344CB8AC3E}">
        <p14:creationId xmlns:p14="http://schemas.microsoft.com/office/powerpoint/2010/main" val="2939271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434" y="27368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 u="sng" dirty="0"/>
              <a:t>Guided Reading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3434" y="1348800"/>
            <a:ext cx="1171520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Guided Reading in Year Six looks the same as it did in Year 5 for the first term of school. </a:t>
            </a:r>
            <a:br>
              <a:rPr lang="en-US" sz="3200" dirty="0">
                <a:latin typeface="+mj-lt"/>
              </a:rPr>
            </a:br>
            <a:r>
              <a:rPr lang="en-US" sz="3200" dirty="0">
                <a:latin typeface="+mj-lt"/>
              </a:rPr>
              <a:t>Our lessons run this way: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Monday – Discussing and unpicking the text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Tuesday – Retrieval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Wednesday – Vocabulary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+mj-lt"/>
              </a:rPr>
              <a:t>Thursday – Inference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+mj-lt"/>
            </a:endParaRPr>
          </a:p>
          <a:p>
            <a:r>
              <a:rPr lang="en-US" sz="3200" dirty="0">
                <a:latin typeface="+mj-lt"/>
              </a:rPr>
              <a:t>This will change however, as we move closer to the End of Key Stage Two assessments. During this time, they will be exposed to more texts, and mixed comprehension questions. </a:t>
            </a:r>
          </a:p>
        </p:txBody>
      </p:sp>
    </p:spTree>
    <p:extLst>
      <p:ext uri="{BB962C8B-B14F-4D97-AF65-F5344CB8AC3E}">
        <p14:creationId xmlns:p14="http://schemas.microsoft.com/office/powerpoint/2010/main" val="2253510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1F8C8EE-C7C8-B14D-C869-14FC3A9AA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4" y="-266012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 u="sng" dirty="0"/>
              <a:t>SATs 2026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3EE8A0-048A-82F9-A5DF-2F7499F3C472}"/>
              </a:ext>
            </a:extLst>
          </p:cNvPr>
          <p:cNvSpPr txBox="1"/>
          <p:nvPr/>
        </p:nvSpPr>
        <p:spPr>
          <a:xfrm>
            <a:off x="114144" y="856357"/>
            <a:ext cx="1171520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Sats week for our Year 6 children will be 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week commencing 11</a:t>
            </a:r>
            <a:r>
              <a:rPr lang="en-US" sz="3200" b="1" baseline="30000" dirty="0">
                <a:solidFill>
                  <a:srgbClr val="FF0000"/>
                </a:solidFill>
                <a:latin typeface="+mj-lt"/>
              </a:rPr>
              <a:t>th</a:t>
            </a:r>
            <a:r>
              <a:rPr lang="en-US" sz="3200" b="1" dirty="0">
                <a:solidFill>
                  <a:srgbClr val="FF0000"/>
                </a:solidFill>
                <a:latin typeface="+mj-lt"/>
              </a:rPr>
              <a:t> May 2026.</a:t>
            </a:r>
            <a:r>
              <a:rPr lang="en-US" sz="3200" b="1" dirty="0">
                <a:latin typeface="+mj-lt"/>
              </a:rPr>
              <a:t> </a:t>
            </a:r>
          </a:p>
          <a:p>
            <a:r>
              <a:rPr lang="en-US" sz="3200" b="1" dirty="0">
                <a:latin typeface="+mj-lt"/>
              </a:rPr>
              <a:t>Monday</a:t>
            </a:r>
            <a:r>
              <a:rPr lang="en-US" sz="3200" dirty="0">
                <a:latin typeface="+mj-lt"/>
              </a:rPr>
              <a:t> – Paper 1: Grammar, Punctuation and Spelling – 45 minutes</a:t>
            </a:r>
            <a:br>
              <a:rPr lang="en-US" sz="3200" dirty="0">
                <a:latin typeface="+mj-lt"/>
              </a:rPr>
            </a:br>
            <a:r>
              <a:rPr lang="en-US" sz="3200" dirty="0">
                <a:latin typeface="+mj-lt"/>
              </a:rPr>
              <a:t>                   Paper 2: Spelling Test </a:t>
            </a:r>
            <a:br>
              <a:rPr lang="en-US" sz="3200" dirty="0">
                <a:latin typeface="+mj-lt"/>
              </a:rPr>
            </a:br>
            <a:br>
              <a:rPr lang="en-US" sz="3200" dirty="0">
                <a:latin typeface="+mj-lt"/>
              </a:rPr>
            </a:br>
            <a:r>
              <a:rPr lang="en-US" sz="3200" b="1" dirty="0">
                <a:latin typeface="+mj-lt"/>
              </a:rPr>
              <a:t>Tuesday</a:t>
            </a:r>
            <a:r>
              <a:rPr lang="en-US" sz="3200" dirty="0">
                <a:latin typeface="+mj-lt"/>
              </a:rPr>
              <a:t> – Reading Paper – 60 minutes </a:t>
            </a:r>
            <a:br>
              <a:rPr lang="en-US" sz="3200" dirty="0">
                <a:latin typeface="+mj-lt"/>
              </a:rPr>
            </a:br>
            <a:br>
              <a:rPr lang="en-US" sz="3200" dirty="0">
                <a:latin typeface="+mj-lt"/>
              </a:rPr>
            </a:br>
            <a:r>
              <a:rPr lang="en-US" sz="3200" b="1" dirty="0">
                <a:latin typeface="+mj-lt"/>
              </a:rPr>
              <a:t>Wednesday</a:t>
            </a:r>
            <a:r>
              <a:rPr lang="en-US" sz="3200" dirty="0">
                <a:latin typeface="+mj-lt"/>
              </a:rPr>
              <a:t> – Paper 1: Maths Arithmetic – 30 minutes</a:t>
            </a:r>
            <a:br>
              <a:rPr lang="en-US" sz="3200" dirty="0">
                <a:latin typeface="+mj-lt"/>
              </a:rPr>
            </a:br>
            <a:r>
              <a:rPr lang="en-US" sz="3200" dirty="0">
                <a:latin typeface="+mj-lt"/>
              </a:rPr>
              <a:t>                         Paper 2: Maths Reasoning – 40 minutes </a:t>
            </a:r>
            <a:br>
              <a:rPr lang="en-US" sz="3200" dirty="0">
                <a:latin typeface="+mj-lt"/>
              </a:rPr>
            </a:br>
            <a:br>
              <a:rPr lang="en-US" sz="3200" dirty="0">
                <a:latin typeface="+mj-lt"/>
              </a:rPr>
            </a:br>
            <a:r>
              <a:rPr lang="en-US" sz="3200" b="1" dirty="0">
                <a:latin typeface="+mj-lt"/>
              </a:rPr>
              <a:t>Thursday</a:t>
            </a:r>
            <a:r>
              <a:rPr lang="en-US" sz="3200" dirty="0">
                <a:latin typeface="+mj-lt"/>
              </a:rPr>
              <a:t> – Paper 3: Maths Reasoning – 40 minutes</a:t>
            </a:r>
            <a:endParaRPr lang="en-US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4607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105" y="77923"/>
            <a:ext cx="10515600" cy="836477"/>
          </a:xfrm>
        </p:spPr>
        <p:txBody>
          <a:bodyPr>
            <a:normAutofit fontScale="90000"/>
          </a:bodyPr>
          <a:lstStyle/>
          <a:p>
            <a:r>
              <a:rPr lang="en-US" sz="6600" b="1" u="sng" dirty="0"/>
              <a:t>2025 SATs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29868" y="6396335"/>
            <a:ext cx="11885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This is the mark scheme for the 2025 reading SATS paper.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5C1517-2E62-D527-4916-A512797CA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136" y="914400"/>
            <a:ext cx="4993549" cy="54303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625268-E673-29E2-8155-3A10FC33F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8435" y="876665"/>
            <a:ext cx="5582429" cy="546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7945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5376" y="0"/>
            <a:ext cx="1172673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2025 SATs were out of 50 marks.</a:t>
            </a:r>
            <a:br>
              <a:rPr lang="en-GB" sz="2800" dirty="0"/>
            </a:br>
            <a:endParaRPr lang="en-GB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Vocabulary  -  6/50 marks</a:t>
            </a:r>
            <a:br>
              <a:rPr lang="en-GB" sz="2800" dirty="0"/>
            </a:br>
            <a:endParaRPr lang="en-GB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Retrieval - 15/50 marks</a:t>
            </a:r>
            <a:br>
              <a:rPr lang="en-GB" sz="2800" dirty="0"/>
            </a:br>
            <a:endParaRPr lang="en-GB" sz="2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/>
              <a:t>Inference – 24/50 marks 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632267" y="38982"/>
            <a:ext cx="63398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This is why our Guided Reading is so heavily focused around these three main domains.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432" y="5095786"/>
            <a:ext cx="11922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5852" y="4176758"/>
            <a:ext cx="70627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As you can see, the word count in 2019 was the ‘wordiest’ year yet; the year that followed (2022) was less; this year is in-line with the previous two years. This is why children are being asked to read as much as they can.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AB23BC-E86B-1624-22B4-A3B3DCC15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1358248"/>
            <a:ext cx="7490420" cy="28185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6B6C6B9-CBE4-2573-8200-222CAC5E1C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93" y="2999406"/>
            <a:ext cx="4291342" cy="18820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5EC245D-D14C-AE44-8EC4-44CA2BD694CE}"/>
              </a:ext>
            </a:extLst>
          </p:cNvPr>
          <p:cNvSpPr txBox="1"/>
          <p:nvPr/>
        </p:nvSpPr>
        <p:spPr>
          <a:xfrm>
            <a:off x="0" y="4919008"/>
            <a:ext cx="524718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0" i="0" dirty="0">
                <a:solidFill>
                  <a:srgbClr val="27325E"/>
                </a:solidFill>
                <a:effectLst/>
                <a:latin typeface="hk-grotesk"/>
              </a:rPr>
              <a:t>Retrieval and inference have been the most represented content domains in every SATs paper. The proportion of retrieval questions dropped this year to 30%, whilst inference questions were at the highest they’ve ever been - nearly half the paper!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22127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+mj-lt"/>
              </a:rPr>
              <a:t>Let’s have a go…Retrieval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66807" y="4765340"/>
            <a:ext cx="5308289" cy="1843279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" y="1200329"/>
            <a:ext cx="6238875" cy="38004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1007" y="4839656"/>
            <a:ext cx="5181074" cy="165258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258589" y="4411397"/>
            <a:ext cx="11305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40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5284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+mj-lt"/>
              </a:rPr>
              <a:t>Let’s have a go…Language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2632" y="3214678"/>
            <a:ext cx="5308289" cy="1843279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85" y="1105333"/>
            <a:ext cx="7839626" cy="198700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712" y="3368126"/>
            <a:ext cx="5042128" cy="13784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8563" y="3368126"/>
            <a:ext cx="6185015" cy="164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0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1219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+mj-lt"/>
              </a:rPr>
              <a:t>Let’s have a go…Inference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224" y="1200329"/>
            <a:ext cx="7062843" cy="25100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0909" y="2438400"/>
            <a:ext cx="5861091" cy="4266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738" y="3710355"/>
            <a:ext cx="4555208" cy="29941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214533" y="2319867"/>
            <a:ext cx="5858934" cy="444500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732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52120" y="0"/>
            <a:ext cx="47399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+mj-lt"/>
              </a:rPr>
              <a:t>Your Turn…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22148" y="1310396"/>
            <a:ext cx="6339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Read the text ‘The Giant Panda’ 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/>
              <a:t>Working with your partner, have a go at answering the questions that relate to the text. 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/>
              <a:t>Remember to think about what the key words are in the question as this will help you to identify the answers in the text. 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Mark schemes are available once you have finished.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136" y="1310396"/>
            <a:ext cx="4786501" cy="480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449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DE92B8F6305B4685CA643DE58E9015" ma:contentTypeVersion="16" ma:contentTypeDescription="Create a new document." ma:contentTypeScope="" ma:versionID="7bf00459f02ec0d530298b40ca70fd34">
  <xsd:schema xmlns:xsd="http://www.w3.org/2001/XMLSchema" xmlns:xs="http://www.w3.org/2001/XMLSchema" xmlns:p="http://schemas.microsoft.com/office/2006/metadata/properties" xmlns:ns2="b38cf021-8414-4aaf-8942-3056e8cd4c3b" xmlns:ns3="365a269f-4fae-448f-b237-6a41d83c3d94" targetNamespace="http://schemas.microsoft.com/office/2006/metadata/properties" ma:root="true" ma:fieldsID="21d7e06d07bedda8c63398fd83d53747" ns2:_="" ns3:_="">
    <xsd:import namespace="b38cf021-8414-4aaf-8942-3056e8cd4c3b"/>
    <xsd:import namespace="365a269f-4fae-448f-b237-6a41d83c3d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8cf021-8414-4aaf-8942-3056e8cd4c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e572ceb-dbd2-4c94-a974-da017bf61d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5a269f-4fae-448f-b237-6a41d83c3d94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47fac832-c892-4295-b3c2-d26e3324e3ee}" ma:internalName="TaxCatchAll" ma:showField="CatchAllData" ma:web="365a269f-4fae-448f-b237-6a41d83c3d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38cf021-8414-4aaf-8942-3056e8cd4c3b">
      <Terms xmlns="http://schemas.microsoft.com/office/infopath/2007/PartnerControls"/>
    </lcf76f155ced4ddcb4097134ff3c332f>
    <TaxCatchAll xmlns="365a269f-4fae-448f-b237-6a41d83c3d94" xsi:nil="true"/>
  </documentManagement>
</p:properties>
</file>

<file path=customXml/itemProps1.xml><?xml version="1.0" encoding="utf-8"?>
<ds:datastoreItem xmlns:ds="http://schemas.openxmlformats.org/officeDocument/2006/customXml" ds:itemID="{A77AD7AC-7281-406B-9A7A-18FE0BA9F730}"/>
</file>

<file path=customXml/itemProps2.xml><?xml version="1.0" encoding="utf-8"?>
<ds:datastoreItem xmlns:ds="http://schemas.openxmlformats.org/officeDocument/2006/customXml" ds:itemID="{906902FB-0F56-4DEE-AB64-2E91D09800C9}"/>
</file>

<file path=customXml/itemProps3.xml><?xml version="1.0" encoding="utf-8"?>
<ds:datastoreItem xmlns:ds="http://schemas.openxmlformats.org/officeDocument/2006/customXml" ds:itemID="{05033F33-373B-4B7D-B823-EEB14D539AEE}"/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533</Words>
  <Application>Microsoft Office PowerPoint</Application>
  <PresentationFormat>Widescreen</PresentationFormat>
  <Paragraphs>36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hk-grotesk</vt:lpstr>
      <vt:lpstr>Wingdings</vt:lpstr>
      <vt:lpstr>Office Theme</vt:lpstr>
      <vt:lpstr>Welcome  To The  Year 6  IMPACT Workshop</vt:lpstr>
      <vt:lpstr>PowerPoint Presentation</vt:lpstr>
      <vt:lpstr>Reading Books </vt:lpstr>
      <vt:lpstr>Guided Reading</vt:lpstr>
      <vt:lpstr>SATs 2026</vt:lpstr>
      <vt:lpstr>2025 SATs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Dominics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 To The  Year 6  IMPACT Workshop</dc:title>
  <dc:creator>K Martin</dc:creator>
  <cp:lastModifiedBy>Kimberley Stanley</cp:lastModifiedBy>
  <cp:revision>19</cp:revision>
  <dcterms:created xsi:type="dcterms:W3CDTF">2019-10-04T10:40:41Z</dcterms:created>
  <dcterms:modified xsi:type="dcterms:W3CDTF">2025-10-13T13:11:34Z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0x01010008DE92B8F6305B4685CA643DE58E9015</vt:lpwstr>
  </property>
</Properties>
</file>