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5"/>
  </p:notesMasterIdLst>
  <p:sldIdLst>
    <p:sldId id="256" r:id="rId5"/>
    <p:sldId id="257" r:id="rId6"/>
    <p:sldId id="258" r:id="rId7"/>
    <p:sldId id="280" r:id="rId8"/>
    <p:sldId id="259" r:id="rId9"/>
    <p:sldId id="268" r:id="rId10"/>
    <p:sldId id="269" r:id="rId11"/>
    <p:sldId id="270" r:id="rId12"/>
    <p:sldId id="294" r:id="rId13"/>
    <p:sldId id="282" r:id="rId14"/>
    <p:sldId id="290" r:id="rId15"/>
    <p:sldId id="263" r:id="rId16"/>
    <p:sldId id="264" r:id="rId17"/>
    <p:sldId id="265" r:id="rId18"/>
    <p:sldId id="267" r:id="rId19"/>
    <p:sldId id="283" r:id="rId20"/>
    <p:sldId id="284" r:id="rId21"/>
    <p:sldId id="285" r:id="rId22"/>
    <p:sldId id="271" r:id="rId23"/>
    <p:sldId id="274" r:id="rId24"/>
    <p:sldId id="291" r:id="rId25"/>
    <p:sldId id="292" r:id="rId26"/>
    <p:sldId id="293" r:id="rId27"/>
    <p:sldId id="275" r:id="rId28"/>
    <p:sldId id="276" r:id="rId29"/>
    <p:sldId id="286" r:id="rId30"/>
    <p:sldId id="289" r:id="rId31"/>
    <p:sldId id="288" r:id="rId32"/>
    <p:sldId id="278" r:id="rId33"/>
    <p:sldId id="279"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13" autoAdjust="0"/>
    <p:restoredTop sz="89916" autoAdjust="0"/>
  </p:normalViewPr>
  <p:slideViewPr>
    <p:cSldViewPr>
      <p:cViewPr varScale="1">
        <p:scale>
          <a:sx n="74" d="100"/>
          <a:sy n="74" d="100"/>
        </p:scale>
        <p:origin x="1699"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80268A-A2D9-43AE-B2BA-D53D873E71EA}" type="datetimeFigureOut">
              <a:rPr lang="en-GB" smtClean="0"/>
              <a:pPr/>
              <a:t>18/12/2025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70D88-5831-4B10-9560-381DD4341F28}" type="slidenum">
              <a:rPr lang="en-GB" smtClean="0"/>
              <a:pPr/>
              <a:t>‹#›</a:t>
            </a:fld>
            <a:endParaRPr lang="en-GB"/>
          </a:p>
        </p:txBody>
      </p:sp>
    </p:spTree>
    <p:extLst>
      <p:ext uri="{BB962C8B-B14F-4D97-AF65-F5344CB8AC3E}">
        <p14:creationId xmlns:p14="http://schemas.microsoft.com/office/powerpoint/2010/main" val="4063488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BEC7D8-C9CC-4246-9B14-59460EEB9A4D}" type="slidenum">
              <a:rPr lang="en-GB" smtClean="0"/>
              <a:pPr/>
              <a:t>20</a:t>
            </a:fld>
            <a:endParaRPr lang="en-GB"/>
          </a:p>
        </p:txBody>
      </p:sp>
    </p:spTree>
    <p:extLst>
      <p:ext uri="{BB962C8B-B14F-4D97-AF65-F5344CB8AC3E}">
        <p14:creationId xmlns:p14="http://schemas.microsoft.com/office/powerpoint/2010/main" val="3313615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3946428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1819812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1209891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2212398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426200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232410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2349261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29670542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3499566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23585336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9679E7-6B69-49A3-B317-7EDC3736C3FE}" type="datetimeFigureOut">
              <a:rPr lang="en-GB" smtClean="0"/>
              <a:pPr/>
              <a:t>18/12/2025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89698-7217-47FD-A6D8-FC5E40B5171A}" type="slidenum">
              <a:rPr lang="en-GB" smtClean="0"/>
              <a:pPr/>
              <a:t>‹#›</a:t>
            </a:fld>
            <a:endParaRPr lang="en-GB"/>
          </a:p>
        </p:txBody>
      </p:sp>
    </p:spTree>
    <p:extLst>
      <p:ext uri="{BB962C8B-B14F-4D97-AF65-F5344CB8AC3E}">
        <p14:creationId xmlns:p14="http://schemas.microsoft.com/office/powerpoint/2010/main" val="994826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9679E7-6B69-49A3-B317-7EDC3736C3FE}" type="datetimeFigureOut">
              <a:rPr lang="en-GB" smtClean="0"/>
              <a:pPr/>
              <a:t>18/12/2025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89698-7217-47FD-A6D8-FC5E40B5171A}" type="slidenum">
              <a:rPr lang="en-GB" smtClean="0"/>
              <a:pPr/>
              <a:t>‹#›</a:t>
            </a:fld>
            <a:endParaRPr lang="en-GB"/>
          </a:p>
        </p:txBody>
      </p:sp>
    </p:spTree>
    <p:extLst>
      <p:ext uri="{BB962C8B-B14F-4D97-AF65-F5344CB8AC3E}">
        <p14:creationId xmlns:p14="http://schemas.microsoft.com/office/powerpoint/2010/main" val="20431536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google.co.uk/url?sa=i&amp;rct=j&amp;q=&amp;esrc=s&amp;source=images&amp;cd=&amp;cad=rja&amp;uact=8&amp;ved=0ahUKEwibpNKlnpfZAhXkIMAKHf6XBNEQjRwIBw&amp;url=http://www.princessfrederica.brent.sch.uk/sats.html&amp;psig=AOvVaw3pLk-bJ6lP91yAMl9RzLB1&amp;ust=1518210835171419" TargetMode="Externa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4005064"/>
            <a:ext cx="8496944" cy="1752600"/>
          </a:xfrm>
        </p:spPr>
        <p:txBody>
          <a:bodyPr>
            <a:noAutofit/>
          </a:bodyPr>
          <a:lstStyle/>
          <a:p>
            <a:endParaRPr lang="en-GB" sz="2000" dirty="0"/>
          </a:p>
          <a:p>
            <a:r>
              <a:rPr lang="en-GB" sz="4800" dirty="0"/>
              <a:t> </a:t>
            </a:r>
            <a:r>
              <a:rPr lang="en-GB" sz="4800" b="1" dirty="0">
                <a:solidFill>
                  <a:schemeClr val="tx1"/>
                </a:solidFill>
              </a:rPr>
              <a:t>KS2 SATS Guidance for Parents - </a:t>
            </a:r>
            <a:endParaRPr lang="en-GB" sz="4800" dirty="0">
              <a:solidFill>
                <a:schemeClr val="tx1"/>
              </a:solidFill>
            </a:endParaRPr>
          </a:p>
          <a:p>
            <a:r>
              <a:rPr lang="en-GB" sz="4800" b="1" dirty="0">
                <a:solidFill>
                  <a:schemeClr val="tx1"/>
                </a:solidFill>
              </a:rPr>
              <a:t>SPRING 2026</a:t>
            </a:r>
            <a:endParaRPr lang="en-GB" sz="4800" dirty="0">
              <a:solidFill>
                <a:schemeClr val="tx1"/>
              </a:solidFill>
            </a:endParaRPr>
          </a:p>
        </p:txBody>
      </p:sp>
      <p:sp>
        <p:nvSpPr>
          <p:cNvPr id="2" name="AutoShape 2" descr="Tividale Hall Prima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2" cstate="print"/>
          <a:stretch>
            <a:fillRect/>
          </a:stretch>
        </p:blipFill>
        <p:spPr>
          <a:xfrm>
            <a:off x="301281" y="160338"/>
            <a:ext cx="1603326" cy="1656184"/>
          </a:xfrm>
          <a:prstGeom prst="rect">
            <a:avLst/>
          </a:prstGeom>
        </p:spPr>
      </p:pic>
      <p:sp>
        <p:nvSpPr>
          <p:cNvPr id="16" name="Subtitle 2"/>
          <p:cNvSpPr txBox="1">
            <a:spLocks/>
          </p:cNvSpPr>
          <p:nvPr/>
        </p:nvSpPr>
        <p:spPr>
          <a:xfrm>
            <a:off x="424745" y="1472580"/>
            <a:ext cx="8496944" cy="17526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n-GB" sz="2000" dirty="0"/>
          </a:p>
          <a:p>
            <a:r>
              <a:rPr lang="en-GB" sz="4800" b="1" dirty="0">
                <a:solidFill>
                  <a:schemeClr val="tx1"/>
                </a:solidFill>
              </a:rPr>
              <a:t>Tividale Hall Primary School</a:t>
            </a:r>
          </a:p>
        </p:txBody>
      </p:sp>
      <p:pic>
        <p:nvPicPr>
          <p:cNvPr id="17" name="Picture 16"/>
          <p:cNvPicPr>
            <a:picLocks noChangeAspect="1"/>
          </p:cNvPicPr>
          <p:nvPr/>
        </p:nvPicPr>
        <p:blipFill>
          <a:blip r:embed="rId2" cstate="print"/>
          <a:stretch>
            <a:fillRect/>
          </a:stretch>
        </p:blipFill>
        <p:spPr>
          <a:xfrm>
            <a:off x="7318363" y="160338"/>
            <a:ext cx="1603326" cy="1656184"/>
          </a:xfrm>
          <a:prstGeom prst="rect">
            <a:avLst/>
          </a:prstGeom>
        </p:spPr>
      </p:pic>
    </p:spTree>
    <p:extLst>
      <p:ext uri="{BB962C8B-B14F-4D97-AF65-F5344CB8AC3E}">
        <p14:creationId xmlns:p14="http://schemas.microsoft.com/office/powerpoint/2010/main" val="7943084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827" y="-571500"/>
            <a:ext cx="8229600" cy="1143000"/>
          </a:xfrm>
        </p:spPr>
        <p:txBody>
          <a:bodyPr>
            <a:normAutofit fontScale="90000"/>
          </a:bodyPr>
          <a:lstStyle/>
          <a:p>
            <a:br>
              <a:rPr lang="en-GB" dirty="0"/>
            </a:br>
            <a:r>
              <a:rPr lang="en-GB" u="sng" dirty="0"/>
              <a:t>WHEN ARE THE TESTS? </a:t>
            </a:r>
          </a:p>
        </p:txBody>
      </p:sp>
      <p:sp>
        <p:nvSpPr>
          <p:cNvPr id="3" name="Content Placeholder 2"/>
          <p:cNvSpPr>
            <a:spLocks noGrp="1"/>
          </p:cNvSpPr>
          <p:nvPr>
            <p:ph idx="1"/>
          </p:nvPr>
        </p:nvSpPr>
        <p:spPr>
          <a:xfrm>
            <a:off x="456793" y="527180"/>
            <a:ext cx="8229600" cy="2037724"/>
          </a:xfrm>
        </p:spPr>
        <p:txBody>
          <a:bodyPr>
            <a:normAutofit fontScale="85000" lnSpcReduction="10000"/>
          </a:bodyPr>
          <a:lstStyle/>
          <a:p>
            <a:endParaRPr lang="en-GB" dirty="0"/>
          </a:p>
          <a:p>
            <a:pPr marL="0" indent="0" algn="ctr">
              <a:buNone/>
            </a:pPr>
            <a:r>
              <a:rPr lang="en-GB" sz="3800" dirty="0"/>
              <a:t>All KS2 SATs will be held in the week beginning 11th May 2026. </a:t>
            </a:r>
          </a:p>
          <a:p>
            <a:pPr marL="0" indent="0" algn="ctr">
              <a:buNone/>
            </a:pPr>
            <a:r>
              <a:rPr lang="en-GB" sz="3800" b="1" dirty="0"/>
              <a:t>The tests must be taken on the scheduled days. </a:t>
            </a:r>
            <a:endParaRPr lang="en-GB" sz="3800" dirty="0"/>
          </a:p>
        </p:txBody>
      </p:sp>
      <p:pic>
        <p:nvPicPr>
          <p:cNvPr id="6" name="Picture 5">
            <a:extLst>
              <a:ext uri="{FF2B5EF4-FFF2-40B4-BE49-F238E27FC236}">
                <a16:creationId xmlns:a16="http://schemas.microsoft.com/office/drawing/2014/main" id="{3B4FD760-63B0-F5B5-52D5-E22AA59BDA70}"/>
              </a:ext>
            </a:extLst>
          </p:cNvPr>
          <p:cNvPicPr>
            <a:picLocks noChangeAspect="1"/>
          </p:cNvPicPr>
          <p:nvPr/>
        </p:nvPicPr>
        <p:blipFill>
          <a:blip r:embed="rId2"/>
          <a:stretch>
            <a:fillRect/>
          </a:stretch>
        </p:blipFill>
        <p:spPr>
          <a:xfrm>
            <a:off x="1642000" y="2535916"/>
            <a:ext cx="5921253" cy="4061812"/>
          </a:xfrm>
          <a:prstGeom prst="rect">
            <a:avLst/>
          </a:prstGeom>
        </p:spPr>
      </p:pic>
    </p:spTree>
    <p:extLst>
      <p:ext uri="{BB962C8B-B14F-4D97-AF65-F5344CB8AC3E}">
        <p14:creationId xmlns:p14="http://schemas.microsoft.com/office/powerpoint/2010/main" val="440967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87424"/>
            <a:ext cx="8229600" cy="1143000"/>
          </a:xfrm>
        </p:spPr>
        <p:txBody>
          <a:bodyPr>
            <a:normAutofit fontScale="90000"/>
          </a:bodyPr>
          <a:lstStyle/>
          <a:p>
            <a:br>
              <a:rPr lang="en-GB" dirty="0"/>
            </a:br>
            <a:r>
              <a:rPr lang="en-GB" b="1" u="sng" dirty="0"/>
              <a:t>KS2 Assessment in 2026</a:t>
            </a:r>
          </a:p>
        </p:txBody>
      </p:sp>
      <p:sp>
        <p:nvSpPr>
          <p:cNvPr id="3" name="Content Placeholder 2"/>
          <p:cNvSpPr>
            <a:spLocks noGrp="1"/>
          </p:cNvSpPr>
          <p:nvPr>
            <p:ph idx="1"/>
          </p:nvPr>
        </p:nvSpPr>
        <p:spPr>
          <a:xfrm>
            <a:off x="539552" y="772614"/>
            <a:ext cx="8229600" cy="5073427"/>
          </a:xfrm>
        </p:spPr>
        <p:txBody>
          <a:bodyPr>
            <a:normAutofit fontScale="92500" lnSpcReduction="10000"/>
          </a:bodyPr>
          <a:lstStyle/>
          <a:p>
            <a:pPr marL="0" indent="0">
              <a:buNone/>
            </a:pPr>
            <a:endParaRPr lang="en-GB" dirty="0"/>
          </a:p>
          <a:p>
            <a:pPr marL="0" indent="0">
              <a:buNone/>
            </a:pPr>
            <a:r>
              <a:rPr lang="en-GB" b="1" dirty="0"/>
              <a:t>Statutory assessment </a:t>
            </a:r>
          </a:p>
          <a:p>
            <a:r>
              <a:rPr lang="en-GB" dirty="0"/>
              <a:t>KS2 national curriculum tests with outcomes in the form of scaled scores. </a:t>
            </a:r>
          </a:p>
          <a:p>
            <a:r>
              <a:rPr lang="en-GB" dirty="0"/>
              <a:t>Teacher assessment at KS2 for writing, using the framework for teacher assessment. </a:t>
            </a:r>
          </a:p>
          <a:p>
            <a:endParaRPr lang="en-GB" dirty="0"/>
          </a:p>
          <a:p>
            <a:pPr marL="0" indent="0">
              <a:buNone/>
            </a:pPr>
            <a:r>
              <a:rPr lang="en-GB" b="1" dirty="0"/>
              <a:t>On-going classroom assessment </a:t>
            </a:r>
          </a:p>
          <a:p>
            <a:r>
              <a:rPr lang="en-GB" dirty="0"/>
              <a:t>Determined by schools in line with their curriculum. </a:t>
            </a:r>
          </a:p>
          <a:p>
            <a:pPr marL="0" indent="0">
              <a:buNone/>
            </a:pPr>
            <a:endParaRPr lang="en-GB" dirty="0"/>
          </a:p>
        </p:txBody>
      </p:sp>
    </p:spTree>
    <p:extLst>
      <p:ext uri="{BB962C8B-B14F-4D97-AF65-F5344CB8AC3E}">
        <p14:creationId xmlns:p14="http://schemas.microsoft.com/office/powerpoint/2010/main" val="11744410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1"/>
          <p:cNvSpPr>
            <a:spLocks noGrp="1"/>
          </p:cNvSpPr>
          <p:nvPr>
            <p:ph type="title" idx="4294967295"/>
          </p:nvPr>
        </p:nvSpPr>
        <p:spPr>
          <a:xfrm>
            <a:off x="0" y="-371475"/>
            <a:ext cx="5297488" cy="1158875"/>
          </a:xfrm>
        </p:spPr>
        <p:txBody>
          <a:bodyPr vert="horz" lIns="91440" tIns="45720" rIns="91440" bIns="45720" rtlCol="0" anchor="ctr">
            <a:normAutofit fontScale="90000"/>
          </a:bodyPr>
          <a:lstStyle/>
          <a:p>
            <a:pPr algn="l">
              <a:lnSpc>
                <a:spcPct val="90000"/>
              </a:lnSpc>
            </a:pPr>
            <a:br>
              <a:rPr lang="en-US" sz="4000" kern="1200">
                <a:solidFill>
                  <a:srgbClr val="FFFFFF"/>
                </a:solidFill>
                <a:latin typeface="+mj-lt"/>
                <a:ea typeface="+mj-ea"/>
                <a:cs typeface="+mj-cs"/>
              </a:rPr>
            </a:br>
            <a:r>
              <a:rPr lang="en-US" sz="4000" kern="1200">
                <a:solidFill>
                  <a:srgbClr val="FFFFFF"/>
                </a:solidFill>
                <a:latin typeface="+mj-lt"/>
                <a:ea typeface="+mj-ea"/>
                <a:cs typeface="+mj-cs"/>
              </a:rPr>
              <a:t>2024 Scaled Scores</a:t>
            </a:r>
            <a:endParaRPr lang="en-US" sz="4000" kern="1200" dirty="0">
              <a:solidFill>
                <a:srgbClr val="FFFFFF"/>
              </a:solidFill>
              <a:latin typeface="+mj-lt"/>
              <a:ea typeface="+mj-ea"/>
              <a:cs typeface="+mj-cs"/>
            </a:endParaRPr>
          </a:p>
        </p:txBody>
      </p:sp>
      <p:sp>
        <p:nvSpPr>
          <p:cNvPr id="8" name="Title 1"/>
          <p:cNvSpPr txBox="1">
            <a:spLocks/>
          </p:cNvSpPr>
          <p:nvPr/>
        </p:nvSpPr>
        <p:spPr>
          <a:xfrm>
            <a:off x="88567" y="207962"/>
            <a:ext cx="3851920" cy="295497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ct val="90000"/>
              </a:lnSpc>
            </a:pPr>
            <a:br>
              <a:rPr lang="en-US" sz="3500" dirty="0">
                <a:solidFill>
                  <a:srgbClr val="FFFFFF"/>
                </a:solidFill>
              </a:rPr>
            </a:br>
            <a:r>
              <a:rPr lang="en-US" sz="5200" dirty="0"/>
              <a:t>2025 </a:t>
            </a:r>
            <a:br>
              <a:rPr lang="en-US" sz="5200" dirty="0"/>
            </a:br>
            <a:r>
              <a:rPr lang="en-US" sz="5200" dirty="0"/>
              <a:t>Scaled Scores</a:t>
            </a:r>
            <a:endParaRPr lang="en-US" sz="3500" dirty="0"/>
          </a:p>
        </p:txBody>
      </p:sp>
      <p:pic>
        <p:nvPicPr>
          <p:cNvPr id="9" name="Picture 2" descr="Image result for scaled score for parents picture">
            <a:hlinkClick r:id="rId2"/>
            <a:extLst>
              <a:ext uri="{FF2B5EF4-FFF2-40B4-BE49-F238E27FC236}">
                <a16:creationId xmlns:a16="http://schemas.microsoft.com/office/drawing/2014/main" id="{8298EB23-D36B-FDB8-967E-46DD922247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010" y="4224808"/>
            <a:ext cx="5511714" cy="2619547"/>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p:cNvSpPr txBox="1">
            <a:spLocks/>
          </p:cNvSpPr>
          <p:nvPr/>
        </p:nvSpPr>
        <p:spPr>
          <a:xfrm>
            <a:off x="1835696" y="3474437"/>
            <a:ext cx="1335298" cy="1158875"/>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800" dirty="0"/>
              <a:t>100</a:t>
            </a:r>
            <a:br>
              <a:rPr lang="en-GB" sz="2800" dirty="0"/>
            </a:br>
            <a:r>
              <a:rPr lang="en-GB" sz="2800" dirty="0"/>
              <a:t>EXS</a:t>
            </a:r>
          </a:p>
        </p:txBody>
      </p:sp>
      <p:sp>
        <p:nvSpPr>
          <p:cNvPr id="11" name="Title 1"/>
          <p:cNvSpPr txBox="1">
            <a:spLocks/>
          </p:cNvSpPr>
          <p:nvPr/>
        </p:nvSpPr>
        <p:spPr>
          <a:xfrm>
            <a:off x="2786867" y="3236889"/>
            <a:ext cx="1556730" cy="1396423"/>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700" dirty="0"/>
              <a:t>110</a:t>
            </a:r>
            <a:br>
              <a:rPr lang="en-GB" sz="2700" dirty="0"/>
            </a:br>
            <a:r>
              <a:rPr lang="en-GB" sz="2700" dirty="0"/>
              <a:t>GDS</a:t>
            </a:r>
          </a:p>
        </p:txBody>
      </p:sp>
      <p:pic>
        <p:nvPicPr>
          <p:cNvPr id="3" name="Picture 2">
            <a:extLst>
              <a:ext uri="{FF2B5EF4-FFF2-40B4-BE49-F238E27FC236}">
                <a16:creationId xmlns:a16="http://schemas.microsoft.com/office/drawing/2014/main" id="{4979D324-019D-D2FA-CD58-25962B65EB8A}"/>
              </a:ext>
            </a:extLst>
          </p:cNvPr>
          <p:cNvPicPr>
            <a:picLocks noChangeAspect="1"/>
          </p:cNvPicPr>
          <p:nvPr/>
        </p:nvPicPr>
        <p:blipFill>
          <a:blip r:embed="rId4"/>
          <a:stretch>
            <a:fillRect/>
          </a:stretch>
        </p:blipFill>
        <p:spPr>
          <a:xfrm>
            <a:off x="4767433" y="184932"/>
            <a:ext cx="4288000" cy="6556436"/>
          </a:xfrm>
          <a:prstGeom prst="rect">
            <a:avLst/>
          </a:prstGeom>
        </p:spPr>
      </p:pic>
    </p:spTree>
    <p:extLst>
      <p:ext uri="{BB962C8B-B14F-4D97-AF65-F5344CB8AC3E}">
        <p14:creationId xmlns:p14="http://schemas.microsoft.com/office/powerpoint/2010/main" val="1640991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solidFill>
                  <a:srgbClr val="FF0000"/>
                </a:solidFill>
              </a:rPr>
              <a:t>GPS</a:t>
            </a:r>
            <a:br>
              <a:rPr lang="en-GB" b="1" dirty="0"/>
            </a:br>
            <a:r>
              <a:rPr lang="en-GB" b="1" dirty="0"/>
              <a:t>(Spelling, Punctuation and Grammar)</a:t>
            </a:r>
          </a:p>
        </p:txBody>
      </p:sp>
      <p:graphicFrame>
        <p:nvGraphicFramePr>
          <p:cNvPr id="5" name="Table 4"/>
          <p:cNvGraphicFramePr>
            <a:graphicFrameLocks noGrp="1"/>
          </p:cNvGraphicFramePr>
          <p:nvPr>
            <p:extLst>
              <p:ext uri="{D42A27DB-BD31-4B8C-83A1-F6EECF244321}">
                <p14:modId xmlns:p14="http://schemas.microsoft.com/office/powerpoint/2010/main" val="2376797688"/>
              </p:ext>
            </p:extLst>
          </p:nvPr>
        </p:nvGraphicFramePr>
        <p:xfrm>
          <a:off x="755576" y="1772816"/>
          <a:ext cx="7632848" cy="2011680"/>
        </p:xfrm>
        <a:graphic>
          <a:graphicData uri="http://schemas.openxmlformats.org/drawingml/2006/table">
            <a:tbl>
              <a:tblPr firstRow="1" bandRow="1">
                <a:tableStyleId>{5C22544A-7EE6-4342-B048-85BDC9FD1C3A}</a:tableStyleId>
              </a:tblPr>
              <a:tblGrid>
                <a:gridCol w="2952328">
                  <a:extLst>
                    <a:ext uri="{9D8B030D-6E8A-4147-A177-3AD203B41FA5}">
                      <a16:colId xmlns:a16="http://schemas.microsoft.com/office/drawing/2014/main" val="20000"/>
                    </a:ext>
                  </a:extLst>
                </a:gridCol>
                <a:gridCol w="4680520">
                  <a:extLst>
                    <a:ext uri="{9D8B030D-6E8A-4147-A177-3AD203B41FA5}">
                      <a16:colId xmlns:a16="http://schemas.microsoft.com/office/drawing/2014/main" val="20001"/>
                    </a:ext>
                  </a:extLst>
                </a:gridCol>
              </a:tblGrid>
              <a:tr h="1005840">
                <a:tc rowSpan="2">
                  <a:txBody>
                    <a:bodyPr/>
                    <a:lstStyle/>
                    <a:p>
                      <a:endParaRPr lang="en-GB" sz="2400" dirty="0">
                        <a:solidFill>
                          <a:schemeClr val="tx1"/>
                        </a:solidFill>
                      </a:endParaRPr>
                    </a:p>
                    <a:p>
                      <a:endParaRPr lang="en-GB" sz="2400" dirty="0">
                        <a:solidFill>
                          <a:schemeClr val="tx1"/>
                        </a:solidFill>
                      </a:endParaRPr>
                    </a:p>
                    <a:p>
                      <a:pPr algn="ctr"/>
                      <a:r>
                        <a:rPr lang="en-GB" sz="2400" dirty="0">
                          <a:solidFill>
                            <a:schemeClr val="tx1"/>
                          </a:solidFill>
                        </a:rPr>
                        <a:t>Monday 11</a:t>
                      </a:r>
                      <a:r>
                        <a:rPr lang="en-GB" sz="2400" baseline="30000" dirty="0">
                          <a:solidFill>
                            <a:schemeClr val="tx1"/>
                          </a:solidFill>
                        </a:rPr>
                        <a:t>th</a:t>
                      </a:r>
                      <a:r>
                        <a:rPr lang="en-GB" sz="2400" dirty="0">
                          <a:solidFill>
                            <a:schemeClr val="tx1"/>
                          </a:solidFill>
                        </a:rPr>
                        <a:t> May</a:t>
                      </a:r>
                    </a:p>
                    <a:p>
                      <a:endParaRPr lang="en-GB" sz="2400"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endParaRPr lang="en-GB"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Paper 1: questions (50</a:t>
                      </a:r>
                      <a:r>
                        <a:rPr lang="en-GB" baseline="0" dirty="0">
                          <a:solidFill>
                            <a:schemeClr val="tx1"/>
                          </a:solidFill>
                        </a:rPr>
                        <a:t> marks)</a:t>
                      </a:r>
                      <a:endParaRPr lang="en-GB" dirty="0">
                        <a:solidFill>
                          <a:schemeClr val="tx1"/>
                        </a:solidFill>
                      </a:endParaRPr>
                    </a:p>
                    <a:p>
                      <a:r>
                        <a:rPr lang="en-GB" dirty="0">
                          <a:solidFill>
                            <a:schemeClr val="tx1"/>
                          </a:solidFill>
                        </a:rPr>
                        <a:t>45</a:t>
                      </a:r>
                      <a:r>
                        <a:rPr lang="en-GB" baseline="0" dirty="0">
                          <a:solidFill>
                            <a:schemeClr val="tx1"/>
                          </a:solidFill>
                        </a:rPr>
                        <a:t> minutes</a:t>
                      </a:r>
                      <a:endParaRPr lang="en-GB"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extLst>
                  <a:ext uri="{0D108BD9-81ED-4DB2-BD59-A6C34878D82A}">
                    <a16:rowId xmlns:a16="http://schemas.microsoft.com/office/drawing/2014/main" val="10000"/>
                  </a:ext>
                </a:extLst>
              </a:tr>
              <a:tr h="100584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b="1"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rPr>
                        <a:t>Paper 2: spelling (20 marks)</a:t>
                      </a:r>
                    </a:p>
                    <a:p>
                      <a:endParaRPr lang="en-GB" dirty="0"/>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extLst>
                  <a:ext uri="{0D108BD9-81ED-4DB2-BD59-A6C34878D82A}">
                    <a16:rowId xmlns:a16="http://schemas.microsoft.com/office/drawing/2014/main" val="10001"/>
                  </a:ext>
                </a:extLst>
              </a:tr>
            </a:tbl>
          </a:graphicData>
        </a:graphic>
      </p:graphicFrame>
      <p:sp>
        <p:nvSpPr>
          <p:cNvPr id="6" name="Title 1"/>
          <p:cNvSpPr txBox="1">
            <a:spLocks/>
          </p:cNvSpPr>
          <p:nvPr/>
        </p:nvSpPr>
        <p:spPr>
          <a:xfrm>
            <a:off x="395536" y="3861048"/>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t>Total marks: 70</a:t>
            </a:r>
          </a:p>
        </p:txBody>
      </p:sp>
    </p:spTree>
    <p:extLst>
      <p:ext uri="{BB962C8B-B14F-4D97-AF65-F5344CB8AC3E}">
        <p14:creationId xmlns:p14="http://schemas.microsoft.com/office/powerpoint/2010/main" val="2176663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179512" y="404664"/>
            <a:ext cx="8828378" cy="1800200"/>
          </a:xfrm>
          <a:prstGeom prst="rect">
            <a:avLst/>
          </a:prstGeom>
          <a:noFill/>
          <a:ln w="9525">
            <a:noFill/>
            <a:miter lim="800000"/>
            <a:headEnd/>
            <a:tailEnd/>
          </a:ln>
        </p:spPr>
      </p:pic>
      <p:pic>
        <p:nvPicPr>
          <p:cNvPr id="2052" name="Picture 4"/>
          <p:cNvPicPr>
            <a:picLocks noChangeAspect="1" noChangeArrowheads="1"/>
          </p:cNvPicPr>
          <p:nvPr/>
        </p:nvPicPr>
        <p:blipFill>
          <a:blip r:embed="rId3" cstate="print"/>
          <a:srcRect/>
          <a:stretch>
            <a:fillRect/>
          </a:stretch>
        </p:blipFill>
        <p:spPr bwMode="auto">
          <a:xfrm>
            <a:off x="251520" y="2564904"/>
            <a:ext cx="8727640" cy="3888432"/>
          </a:xfrm>
          <a:prstGeom prst="rect">
            <a:avLst/>
          </a:prstGeom>
          <a:noFill/>
          <a:ln w="9525">
            <a:noFill/>
            <a:miter lim="800000"/>
            <a:headEnd/>
            <a:tailEnd/>
          </a:ln>
        </p:spPr>
      </p:pic>
    </p:spTree>
    <p:extLst>
      <p:ext uri="{BB962C8B-B14F-4D97-AF65-F5344CB8AC3E}">
        <p14:creationId xmlns:p14="http://schemas.microsoft.com/office/powerpoint/2010/main" val="762460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323528" y="332656"/>
            <a:ext cx="8515466" cy="4608512"/>
          </a:xfrm>
          <a:prstGeom prst="rect">
            <a:avLst/>
          </a:prstGeom>
          <a:noFill/>
          <a:ln w="9525">
            <a:noFill/>
            <a:miter lim="800000"/>
            <a:headEnd/>
            <a:tailEnd/>
          </a:ln>
        </p:spPr>
      </p:pic>
    </p:spTree>
    <p:extLst>
      <p:ext uri="{BB962C8B-B14F-4D97-AF65-F5344CB8AC3E}">
        <p14:creationId xmlns:p14="http://schemas.microsoft.com/office/powerpoint/2010/main" val="3334271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75" y="1052736"/>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endParaRPr lang="en-GB" sz="1600" b="1" dirty="0">
              <a:solidFill>
                <a:schemeClr val="bg2">
                  <a:lumMod val="10000"/>
                </a:schemeClr>
              </a:solidFill>
              <a:latin typeface="BPreplay" panose="02000503000000020004" pitchFamily="50" charset="0"/>
            </a:endParaRPr>
          </a:p>
        </p:txBody>
      </p:sp>
      <p:pic>
        <p:nvPicPr>
          <p:cNvPr id="4098" name="Picture 2"/>
          <p:cNvPicPr>
            <a:picLocks noChangeAspect="1" noChangeArrowheads="1"/>
          </p:cNvPicPr>
          <p:nvPr/>
        </p:nvPicPr>
        <p:blipFill>
          <a:blip r:embed="rId2" cstate="print"/>
          <a:srcRect/>
          <a:stretch>
            <a:fillRect/>
          </a:stretch>
        </p:blipFill>
        <p:spPr bwMode="auto">
          <a:xfrm>
            <a:off x="251520" y="260648"/>
            <a:ext cx="8604500" cy="2880320"/>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251520" y="4149080"/>
            <a:ext cx="8697538" cy="1368152"/>
          </a:xfrm>
          <a:prstGeom prst="rect">
            <a:avLst/>
          </a:prstGeom>
          <a:noFill/>
          <a:ln w="9525">
            <a:noFill/>
            <a:miter lim="800000"/>
            <a:headEnd/>
            <a:tailEnd/>
          </a:ln>
        </p:spPr>
      </p:pic>
    </p:spTree>
    <p:extLst>
      <p:ext uri="{BB962C8B-B14F-4D97-AF65-F5344CB8AC3E}">
        <p14:creationId xmlns:p14="http://schemas.microsoft.com/office/powerpoint/2010/main" val="4228152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D938AD8-2C17-2B41-CC2E-05E44503E7C6}"/>
              </a:ext>
            </a:extLst>
          </p:cNvPr>
          <p:cNvSpPr txBox="1"/>
          <p:nvPr/>
        </p:nvSpPr>
        <p:spPr>
          <a:xfrm>
            <a:off x="0" y="4145744"/>
            <a:ext cx="9036496" cy="2677656"/>
          </a:xfrm>
          <a:prstGeom prst="rect">
            <a:avLst/>
          </a:prstGeom>
          <a:noFill/>
        </p:spPr>
        <p:txBody>
          <a:bodyPr wrap="square">
            <a:spAutoFit/>
          </a:bodyPr>
          <a:lstStyle/>
          <a:p>
            <a:pPr algn="ctr"/>
            <a:r>
              <a:rPr lang="en-US" sz="2800" b="0" i="0" dirty="0">
                <a:effectLst/>
                <a:latin typeface="+mj-lt"/>
              </a:rPr>
              <a:t>The majority of questions in the grammar test have consistently been based on punctuation (G5) and grammatical terms and word classes (G1). So much so that, in every year since 2017, children could have passed the 2023 Grammar paper by answering questions related solely to these two content domains.</a:t>
            </a:r>
            <a:endParaRPr lang="en-GB" sz="2800" dirty="0">
              <a:latin typeface="+mj-lt"/>
            </a:endParaRPr>
          </a:p>
        </p:txBody>
      </p:sp>
      <p:pic>
        <p:nvPicPr>
          <p:cNvPr id="4" name="Picture 3">
            <a:extLst>
              <a:ext uri="{FF2B5EF4-FFF2-40B4-BE49-F238E27FC236}">
                <a16:creationId xmlns:a16="http://schemas.microsoft.com/office/drawing/2014/main" id="{E13907DD-BA09-2F24-CBBE-1FA2B633AEDB}"/>
              </a:ext>
            </a:extLst>
          </p:cNvPr>
          <p:cNvPicPr>
            <a:picLocks noChangeAspect="1"/>
          </p:cNvPicPr>
          <p:nvPr/>
        </p:nvPicPr>
        <p:blipFill>
          <a:blip r:embed="rId2"/>
          <a:stretch>
            <a:fillRect/>
          </a:stretch>
        </p:blipFill>
        <p:spPr>
          <a:xfrm>
            <a:off x="656267" y="188640"/>
            <a:ext cx="7723962" cy="3957104"/>
          </a:xfrm>
          <a:prstGeom prst="rect">
            <a:avLst/>
          </a:prstGeom>
        </p:spPr>
      </p:pic>
    </p:spTree>
    <p:extLst>
      <p:ext uri="{BB962C8B-B14F-4D97-AF65-F5344CB8AC3E}">
        <p14:creationId xmlns:p14="http://schemas.microsoft.com/office/powerpoint/2010/main" val="3944549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normAutofit/>
          </a:bodyPr>
          <a:lstStyle/>
          <a:p>
            <a:r>
              <a:rPr lang="en-GB" b="1" u="sng" dirty="0">
                <a:solidFill>
                  <a:srgbClr val="FF0000"/>
                </a:solidFill>
              </a:rPr>
              <a:t>Reading</a:t>
            </a:r>
          </a:p>
        </p:txBody>
      </p:sp>
      <p:graphicFrame>
        <p:nvGraphicFramePr>
          <p:cNvPr id="5" name="Table 4"/>
          <p:cNvGraphicFramePr>
            <a:graphicFrameLocks noGrp="1"/>
          </p:cNvGraphicFramePr>
          <p:nvPr>
            <p:extLst>
              <p:ext uri="{D42A27DB-BD31-4B8C-83A1-F6EECF244321}">
                <p14:modId xmlns:p14="http://schemas.microsoft.com/office/powerpoint/2010/main" val="4279913943"/>
              </p:ext>
            </p:extLst>
          </p:nvPr>
        </p:nvGraphicFramePr>
        <p:xfrm>
          <a:off x="700403" y="953653"/>
          <a:ext cx="7632848" cy="2286000"/>
        </p:xfrm>
        <a:graphic>
          <a:graphicData uri="http://schemas.openxmlformats.org/drawingml/2006/table">
            <a:tbl>
              <a:tblPr firstRow="1" bandRow="1">
                <a:tableStyleId>{5C22544A-7EE6-4342-B048-85BDC9FD1C3A}</a:tableStyleId>
              </a:tblPr>
              <a:tblGrid>
                <a:gridCol w="2952328">
                  <a:extLst>
                    <a:ext uri="{9D8B030D-6E8A-4147-A177-3AD203B41FA5}">
                      <a16:colId xmlns:a16="http://schemas.microsoft.com/office/drawing/2014/main" val="20000"/>
                    </a:ext>
                  </a:extLst>
                </a:gridCol>
                <a:gridCol w="4680520">
                  <a:extLst>
                    <a:ext uri="{9D8B030D-6E8A-4147-A177-3AD203B41FA5}">
                      <a16:colId xmlns:a16="http://schemas.microsoft.com/office/drawing/2014/main" val="20001"/>
                    </a:ext>
                  </a:extLst>
                </a:gridCol>
              </a:tblGrid>
              <a:tr h="2016224">
                <a:tc>
                  <a:txBody>
                    <a:bodyPr/>
                    <a:lstStyle/>
                    <a:p>
                      <a:pPr algn="ctr"/>
                      <a:r>
                        <a:rPr lang="en-GB" sz="2400" dirty="0">
                          <a:solidFill>
                            <a:schemeClr val="tx1"/>
                          </a:solidFill>
                        </a:rPr>
                        <a:t>Tuesday 12</a:t>
                      </a:r>
                      <a:r>
                        <a:rPr lang="en-GB" sz="2400" baseline="30000" dirty="0">
                          <a:solidFill>
                            <a:schemeClr val="tx1"/>
                          </a:solidFill>
                        </a:rPr>
                        <a:t>th</a:t>
                      </a:r>
                      <a:r>
                        <a:rPr lang="en-GB" sz="2400" dirty="0">
                          <a:solidFill>
                            <a:schemeClr val="tx1"/>
                          </a:solidFill>
                        </a:rPr>
                        <a:t> May</a:t>
                      </a:r>
                    </a:p>
                    <a:p>
                      <a:endParaRPr lang="en-GB" sz="2400"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algn="ctr"/>
                      <a:r>
                        <a:rPr lang="en-GB" sz="2400" dirty="0">
                          <a:solidFill>
                            <a:schemeClr val="tx1"/>
                          </a:solidFill>
                        </a:rPr>
                        <a:t>English reading paper</a:t>
                      </a:r>
                    </a:p>
                    <a:p>
                      <a:pPr algn="ctr"/>
                      <a:r>
                        <a:rPr lang="en-GB" sz="2400" dirty="0">
                          <a:solidFill>
                            <a:schemeClr val="tx1"/>
                          </a:solidFill>
                        </a:rPr>
                        <a:t>(60</a:t>
                      </a:r>
                      <a:r>
                        <a:rPr lang="en-GB" sz="2400" baseline="0" dirty="0">
                          <a:solidFill>
                            <a:schemeClr val="tx1"/>
                          </a:solidFill>
                        </a:rPr>
                        <a:t> minutes)</a:t>
                      </a:r>
                      <a:br>
                        <a:rPr lang="en-GB" sz="2400" baseline="0" dirty="0">
                          <a:solidFill>
                            <a:schemeClr val="tx1"/>
                          </a:solidFill>
                        </a:rPr>
                      </a:br>
                      <a:br>
                        <a:rPr lang="en-GB" sz="2400" baseline="0" dirty="0">
                          <a:solidFill>
                            <a:schemeClr val="tx1"/>
                          </a:solidFill>
                        </a:rPr>
                      </a:br>
                      <a:r>
                        <a:rPr lang="en-GB" sz="2400" u="sng" baseline="0" dirty="0">
                          <a:solidFill>
                            <a:schemeClr val="tx1"/>
                          </a:solidFill>
                        </a:rPr>
                        <a:t>2025</a:t>
                      </a:r>
                      <a:br>
                        <a:rPr lang="en-GB" sz="2400" u="sng" baseline="0" dirty="0">
                          <a:solidFill>
                            <a:schemeClr val="tx1"/>
                          </a:solidFill>
                        </a:rPr>
                      </a:br>
                      <a:r>
                        <a:rPr lang="en-GB" sz="2400" u="none" baseline="0" dirty="0">
                          <a:solidFill>
                            <a:schemeClr val="tx1"/>
                          </a:solidFill>
                        </a:rPr>
                        <a:t>ARE: 28/50</a:t>
                      </a:r>
                      <a:br>
                        <a:rPr lang="en-GB" sz="2400" u="none" baseline="0" dirty="0">
                          <a:solidFill>
                            <a:schemeClr val="tx1"/>
                          </a:solidFill>
                        </a:rPr>
                      </a:br>
                      <a:r>
                        <a:rPr lang="en-GB" sz="2400" u="none" baseline="0" dirty="0">
                          <a:solidFill>
                            <a:schemeClr val="tx1"/>
                          </a:solidFill>
                        </a:rPr>
                        <a:t>GDS: 40/50</a:t>
                      </a:r>
                      <a:endParaRPr lang="en-GB" sz="2400" u="sng"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extLst>
                  <a:ext uri="{0D108BD9-81ED-4DB2-BD59-A6C34878D82A}">
                    <a16:rowId xmlns:a16="http://schemas.microsoft.com/office/drawing/2014/main" val="10000"/>
                  </a:ext>
                </a:extLst>
              </a:tr>
            </a:tbl>
          </a:graphicData>
        </a:graphic>
      </p:graphicFrame>
      <p:sp>
        <p:nvSpPr>
          <p:cNvPr id="6" name="Title 1"/>
          <p:cNvSpPr txBox="1">
            <a:spLocks/>
          </p:cNvSpPr>
          <p:nvPr/>
        </p:nvSpPr>
        <p:spPr>
          <a:xfrm>
            <a:off x="225860" y="3050305"/>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t>Total marks: 50</a:t>
            </a:r>
          </a:p>
        </p:txBody>
      </p:sp>
      <p:sp>
        <p:nvSpPr>
          <p:cNvPr id="3" name="TextBox 2"/>
          <p:cNvSpPr txBox="1"/>
          <p:nvPr/>
        </p:nvSpPr>
        <p:spPr>
          <a:xfrm>
            <a:off x="232351" y="3933056"/>
            <a:ext cx="8568952" cy="2862322"/>
          </a:xfrm>
          <a:prstGeom prst="rect">
            <a:avLst/>
          </a:prstGeom>
          <a:noFill/>
        </p:spPr>
        <p:txBody>
          <a:bodyPr wrap="square" rtlCol="0">
            <a:spAutoFit/>
          </a:bodyPr>
          <a:lstStyle/>
          <a:p>
            <a:pPr algn="ctr"/>
            <a:r>
              <a:rPr lang="en-US" b="1" u="sng" dirty="0"/>
              <a:t>2025 Breakdown of the key domains </a:t>
            </a:r>
            <a:br>
              <a:rPr lang="en-US" b="1" u="sng" dirty="0"/>
            </a:br>
            <a:endParaRPr lang="en-US" b="1" u="sng" dirty="0"/>
          </a:p>
          <a:p>
            <a:pPr marL="285750" indent="-285750" algn="ctr">
              <a:buFont typeface="Arial" panose="020B0604020202020204" pitchFamily="34" charset="0"/>
              <a:buChar char="•"/>
            </a:pPr>
            <a:r>
              <a:rPr lang="en-US" dirty="0"/>
              <a:t>Words in context – 6/50 marks available – 12% </a:t>
            </a:r>
            <a:br>
              <a:rPr lang="en-US" dirty="0"/>
            </a:br>
            <a:endParaRPr lang="en-US" dirty="0"/>
          </a:p>
          <a:p>
            <a:pPr marL="285750" indent="-285750" algn="ctr">
              <a:buFont typeface="Arial" panose="020B0604020202020204" pitchFamily="34" charset="0"/>
              <a:buChar char="•"/>
            </a:pPr>
            <a:r>
              <a:rPr lang="en-US" dirty="0"/>
              <a:t>Retrieval – 15/50 marks available – 30%</a:t>
            </a:r>
            <a:br>
              <a:rPr lang="en-US" dirty="0"/>
            </a:br>
            <a:endParaRPr lang="en-US" dirty="0"/>
          </a:p>
          <a:p>
            <a:pPr marL="285750" indent="-285750" algn="ctr">
              <a:buFont typeface="Arial" panose="020B0604020202020204" pitchFamily="34" charset="0"/>
              <a:buChar char="•"/>
            </a:pPr>
            <a:r>
              <a:rPr lang="en-US" dirty="0"/>
              <a:t>Inference – 24/50 marks available – 48%</a:t>
            </a:r>
            <a:br>
              <a:rPr lang="en-US" dirty="0"/>
            </a:br>
            <a:endParaRPr lang="en-US" dirty="0"/>
          </a:p>
          <a:p>
            <a:pPr marL="285750" indent="-285750" algn="ctr">
              <a:buFont typeface="Arial" panose="020B0604020202020204" pitchFamily="34" charset="0"/>
              <a:buChar char="•"/>
            </a:pPr>
            <a:r>
              <a:rPr lang="en-US" dirty="0"/>
              <a:t>The remaining 10% of marks are awarded to questions that focus on prediction, summarising and sequencing. </a:t>
            </a:r>
          </a:p>
        </p:txBody>
      </p:sp>
    </p:spTree>
    <p:extLst>
      <p:ext uri="{BB962C8B-B14F-4D97-AF65-F5344CB8AC3E}">
        <p14:creationId xmlns:p14="http://schemas.microsoft.com/office/powerpoint/2010/main" val="787853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95536" y="3429000"/>
            <a:ext cx="8352928" cy="2062103"/>
          </a:xfrm>
          <a:prstGeom prst="rect">
            <a:avLst/>
          </a:prstGeom>
        </p:spPr>
        <p:txBody>
          <a:bodyPr wrap="square">
            <a:spAutoFit/>
          </a:bodyPr>
          <a:lstStyle/>
          <a:p>
            <a:pPr algn="ctr"/>
            <a:r>
              <a:rPr lang="en-US" sz="3200" dirty="0">
                <a:solidFill>
                  <a:srgbClr val="FF0000"/>
                </a:solidFill>
              </a:rPr>
              <a:t>As you can see, the word count in 2019 was considerably more than any other years, this is why children are being asked to read as much as they can.  </a:t>
            </a:r>
          </a:p>
        </p:txBody>
      </p:sp>
      <p:pic>
        <p:nvPicPr>
          <p:cNvPr id="3" name="Picture 2">
            <a:extLst>
              <a:ext uri="{FF2B5EF4-FFF2-40B4-BE49-F238E27FC236}">
                <a16:creationId xmlns:a16="http://schemas.microsoft.com/office/drawing/2014/main" id="{FA0C3B16-C198-AC0E-455A-16B1A45CED7B}"/>
              </a:ext>
            </a:extLst>
          </p:cNvPr>
          <p:cNvPicPr>
            <a:picLocks noChangeAspect="1"/>
          </p:cNvPicPr>
          <p:nvPr/>
        </p:nvPicPr>
        <p:blipFill>
          <a:blip r:embed="rId2"/>
          <a:stretch>
            <a:fillRect/>
          </a:stretch>
        </p:blipFill>
        <p:spPr>
          <a:xfrm>
            <a:off x="0" y="476672"/>
            <a:ext cx="9144000" cy="2574592"/>
          </a:xfrm>
          <a:prstGeom prst="rect">
            <a:avLst/>
          </a:prstGeom>
        </p:spPr>
      </p:pic>
      <p:sp>
        <p:nvSpPr>
          <p:cNvPr id="5" name="Oval 4">
            <a:extLst>
              <a:ext uri="{FF2B5EF4-FFF2-40B4-BE49-F238E27FC236}">
                <a16:creationId xmlns:a16="http://schemas.microsoft.com/office/drawing/2014/main" id="{CD7278E8-B30B-3801-194A-309098AE3CB9}"/>
              </a:ext>
            </a:extLst>
          </p:cNvPr>
          <p:cNvSpPr/>
          <p:nvPr/>
        </p:nvSpPr>
        <p:spPr>
          <a:xfrm>
            <a:off x="748245" y="1988840"/>
            <a:ext cx="576064" cy="3600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EDE4C78F-A623-E1CA-AC7F-961D2D066E60}"/>
              </a:ext>
            </a:extLst>
          </p:cNvPr>
          <p:cNvSpPr/>
          <p:nvPr/>
        </p:nvSpPr>
        <p:spPr>
          <a:xfrm>
            <a:off x="6693285" y="1961220"/>
            <a:ext cx="576064" cy="3600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486EE95D-B63D-4B55-6163-0C649334F68B}"/>
              </a:ext>
            </a:extLst>
          </p:cNvPr>
          <p:cNvSpPr/>
          <p:nvPr/>
        </p:nvSpPr>
        <p:spPr>
          <a:xfrm>
            <a:off x="5525241" y="1937420"/>
            <a:ext cx="576064" cy="3600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FE8526B0-3C67-FFF8-24FF-39DBF938296E}"/>
              </a:ext>
            </a:extLst>
          </p:cNvPr>
          <p:cNvSpPr/>
          <p:nvPr/>
        </p:nvSpPr>
        <p:spPr>
          <a:xfrm>
            <a:off x="1953690" y="1935588"/>
            <a:ext cx="576064" cy="3600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308A5494-9AA4-62E6-4F7E-F8BBC14BDECE}"/>
              </a:ext>
            </a:extLst>
          </p:cNvPr>
          <p:cNvSpPr/>
          <p:nvPr/>
        </p:nvSpPr>
        <p:spPr>
          <a:xfrm>
            <a:off x="4357197" y="1933600"/>
            <a:ext cx="576064" cy="3600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D6944E9-22EC-AEBF-3544-C49E6BEC276F}"/>
              </a:ext>
            </a:extLst>
          </p:cNvPr>
          <p:cNvSpPr/>
          <p:nvPr/>
        </p:nvSpPr>
        <p:spPr>
          <a:xfrm>
            <a:off x="3131840" y="1961220"/>
            <a:ext cx="576064" cy="3600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CD6C942-0171-97B3-6D68-69B19E9B89E1}"/>
              </a:ext>
            </a:extLst>
          </p:cNvPr>
          <p:cNvSpPr/>
          <p:nvPr/>
        </p:nvSpPr>
        <p:spPr>
          <a:xfrm>
            <a:off x="7918356" y="1961220"/>
            <a:ext cx="576064" cy="3600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40568" y="116632"/>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dirty="0"/>
              <a:t>Reading Inference examples</a:t>
            </a:r>
          </a:p>
        </p:txBody>
      </p:sp>
      <p:pic>
        <p:nvPicPr>
          <p:cNvPr id="5122" name="Picture 2"/>
          <p:cNvPicPr>
            <a:picLocks noChangeAspect="1" noChangeArrowheads="1"/>
          </p:cNvPicPr>
          <p:nvPr/>
        </p:nvPicPr>
        <p:blipFill>
          <a:blip r:embed="rId2" cstate="print"/>
          <a:srcRect/>
          <a:stretch>
            <a:fillRect/>
          </a:stretch>
        </p:blipFill>
        <p:spPr bwMode="auto">
          <a:xfrm>
            <a:off x="251520" y="3645024"/>
            <a:ext cx="4915722" cy="2736304"/>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a:stretch>
            <a:fillRect/>
          </a:stretch>
        </p:blipFill>
        <p:spPr bwMode="auto">
          <a:xfrm>
            <a:off x="251520" y="980728"/>
            <a:ext cx="5704681" cy="1709806"/>
          </a:xfrm>
          <a:prstGeom prst="rect">
            <a:avLst/>
          </a:prstGeom>
          <a:noFill/>
          <a:ln w="9525">
            <a:noFill/>
            <a:miter lim="800000"/>
            <a:headEnd/>
            <a:tailEnd/>
          </a:ln>
        </p:spPr>
      </p:pic>
      <p:pic>
        <p:nvPicPr>
          <p:cNvPr id="5124" name="Picture 4"/>
          <p:cNvPicPr>
            <a:picLocks noChangeAspect="1" noChangeArrowheads="1"/>
          </p:cNvPicPr>
          <p:nvPr/>
        </p:nvPicPr>
        <p:blipFill>
          <a:blip r:embed="rId4" cstate="print"/>
          <a:srcRect/>
          <a:stretch>
            <a:fillRect/>
          </a:stretch>
        </p:blipFill>
        <p:spPr bwMode="auto">
          <a:xfrm>
            <a:off x="4389100" y="2708920"/>
            <a:ext cx="4754900" cy="2243509"/>
          </a:xfrm>
          <a:prstGeom prst="rect">
            <a:avLst/>
          </a:prstGeom>
          <a:noFill/>
          <a:ln w="9525">
            <a:noFill/>
            <a:miter lim="800000"/>
            <a:headEnd/>
            <a:tailEnd/>
          </a:ln>
        </p:spPr>
      </p:pic>
    </p:spTree>
    <p:extLst>
      <p:ext uri="{BB962C8B-B14F-4D97-AF65-F5344CB8AC3E}">
        <p14:creationId xmlns:p14="http://schemas.microsoft.com/office/powerpoint/2010/main" val="1383304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540568" y="116632"/>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dirty="0"/>
              <a:t>Reading Retrieval examples</a:t>
            </a:r>
          </a:p>
        </p:txBody>
      </p:sp>
      <p:pic>
        <p:nvPicPr>
          <p:cNvPr id="6146" name="Picture 2"/>
          <p:cNvPicPr>
            <a:picLocks noChangeAspect="1" noChangeArrowheads="1"/>
          </p:cNvPicPr>
          <p:nvPr/>
        </p:nvPicPr>
        <p:blipFill>
          <a:blip r:embed="rId2" cstate="print"/>
          <a:srcRect/>
          <a:stretch>
            <a:fillRect/>
          </a:stretch>
        </p:blipFill>
        <p:spPr bwMode="auto">
          <a:xfrm>
            <a:off x="251520" y="908720"/>
            <a:ext cx="6791325" cy="1743075"/>
          </a:xfrm>
          <a:prstGeom prst="rect">
            <a:avLst/>
          </a:prstGeom>
          <a:noFill/>
          <a:ln w="9525">
            <a:noFill/>
            <a:miter lim="800000"/>
            <a:headEnd/>
            <a:tailEnd/>
          </a:ln>
        </p:spPr>
      </p:pic>
      <p:pic>
        <p:nvPicPr>
          <p:cNvPr id="6147" name="Picture 3"/>
          <p:cNvPicPr>
            <a:picLocks noChangeAspect="1" noChangeArrowheads="1"/>
          </p:cNvPicPr>
          <p:nvPr/>
        </p:nvPicPr>
        <p:blipFill>
          <a:blip r:embed="rId3" cstate="print"/>
          <a:srcRect/>
          <a:stretch>
            <a:fillRect/>
          </a:stretch>
        </p:blipFill>
        <p:spPr bwMode="auto">
          <a:xfrm>
            <a:off x="179512" y="2708920"/>
            <a:ext cx="6800850" cy="2066925"/>
          </a:xfrm>
          <a:prstGeom prst="rect">
            <a:avLst/>
          </a:prstGeom>
          <a:noFill/>
          <a:ln w="9525">
            <a:noFill/>
            <a:miter lim="800000"/>
            <a:headEnd/>
            <a:tailEnd/>
          </a:ln>
        </p:spPr>
      </p:pic>
      <p:pic>
        <p:nvPicPr>
          <p:cNvPr id="6148" name="Picture 4"/>
          <p:cNvPicPr>
            <a:picLocks noChangeAspect="1" noChangeArrowheads="1"/>
          </p:cNvPicPr>
          <p:nvPr/>
        </p:nvPicPr>
        <p:blipFill>
          <a:blip r:embed="rId4" cstate="print"/>
          <a:srcRect/>
          <a:stretch>
            <a:fillRect/>
          </a:stretch>
        </p:blipFill>
        <p:spPr bwMode="auto">
          <a:xfrm>
            <a:off x="251520" y="5013176"/>
            <a:ext cx="6753225" cy="1533525"/>
          </a:xfrm>
          <a:prstGeom prst="rect">
            <a:avLst/>
          </a:prstGeom>
          <a:noFill/>
          <a:ln w="9525">
            <a:noFill/>
            <a:miter lim="800000"/>
            <a:headEnd/>
            <a:tailEnd/>
          </a:ln>
        </p:spPr>
      </p:pic>
    </p:spTree>
    <p:extLst>
      <p:ext uri="{BB962C8B-B14F-4D97-AF65-F5344CB8AC3E}">
        <p14:creationId xmlns:p14="http://schemas.microsoft.com/office/powerpoint/2010/main" val="735608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0" y="188640"/>
            <a:ext cx="8229600" cy="1143000"/>
          </a:xfrm>
          <a:prstGeom prst="rect">
            <a:avLst/>
          </a:prstGeom>
        </p:spPr>
        <p:txBody>
          <a:bodyP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u="sng" dirty="0"/>
              <a:t>Reading Words in Context examples</a:t>
            </a:r>
          </a:p>
        </p:txBody>
      </p:sp>
      <p:pic>
        <p:nvPicPr>
          <p:cNvPr id="7170" name="Picture 2"/>
          <p:cNvPicPr>
            <a:picLocks noChangeAspect="1" noChangeArrowheads="1"/>
          </p:cNvPicPr>
          <p:nvPr/>
        </p:nvPicPr>
        <p:blipFill>
          <a:blip r:embed="rId2" cstate="print"/>
          <a:srcRect/>
          <a:stretch>
            <a:fillRect/>
          </a:stretch>
        </p:blipFill>
        <p:spPr bwMode="auto">
          <a:xfrm>
            <a:off x="323528" y="1052736"/>
            <a:ext cx="7637951" cy="1368152"/>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a:stretch>
            <a:fillRect/>
          </a:stretch>
        </p:blipFill>
        <p:spPr bwMode="auto">
          <a:xfrm>
            <a:off x="323527" y="2564904"/>
            <a:ext cx="7915383" cy="1440160"/>
          </a:xfrm>
          <a:prstGeom prst="rect">
            <a:avLst/>
          </a:prstGeom>
          <a:noFill/>
          <a:ln w="9525">
            <a:noFill/>
            <a:miter lim="800000"/>
            <a:headEnd/>
            <a:tailEnd/>
          </a:ln>
        </p:spPr>
      </p:pic>
      <p:pic>
        <p:nvPicPr>
          <p:cNvPr id="7172" name="Picture 4"/>
          <p:cNvPicPr>
            <a:picLocks noChangeAspect="1" noChangeArrowheads="1"/>
          </p:cNvPicPr>
          <p:nvPr/>
        </p:nvPicPr>
        <p:blipFill>
          <a:blip r:embed="rId4" cstate="print"/>
          <a:srcRect/>
          <a:stretch>
            <a:fillRect/>
          </a:stretch>
        </p:blipFill>
        <p:spPr bwMode="auto">
          <a:xfrm>
            <a:off x="323528" y="4221088"/>
            <a:ext cx="7929941" cy="1656184"/>
          </a:xfrm>
          <a:prstGeom prst="rect">
            <a:avLst/>
          </a:prstGeom>
          <a:noFill/>
          <a:ln w="9525">
            <a:noFill/>
            <a:miter lim="800000"/>
            <a:headEnd/>
            <a:tailEnd/>
          </a:ln>
        </p:spPr>
      </p:pic>
    </p:spTree>
    <p:extLst>
      <p:ext uri="{BB962C8B-B14F-4D97-AF65-F5344CB8AC3E}">
        <p14:creationId xmlns:p14="http://schemas.microsoft.com/office/powerpoint/2010/main" val="3253084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92696"/>
            <a:ext cx="9144000" cy="6247864"/>
          </a:xfrm>
          <a:prstGeom prst="rect">
            <a:avLst/>
          </a:prstGeom>
        </p:spPr>
        <p:txBody>
          <a:bodyPr wrap="square">
            <a:spAutoFit/>
          </a:bodyPr>
          <a:lstStyle/>
          <a:p>
            <a:pPr marL="342900" indent="-160338">
              <a:buFont typeface="Arial" panose="020B0604020202020204" pitchFamily="34" charset="0"/>
              <a:buChar char="•"/>
              <a:defRPr/>
            </a:pPr>
            <a:r>
              <a:rPr lang="en-GB" sz="2000" b="1" dirty="0">
                <a:solidFill>
                  <a:srgbClr val="FF0000"/>
                </a:solidFill>
                <a:latin typeface="+mj-lt"/>
              </a:rPr>
              <a:t>Listen to your child read regularly. Ensure that they are achieving their reading targets given to them by the class teacher. </a:t>
            </a:r>
          </a:p>
          <a:p>
            <a:pPr marL="342900" indent="-160338">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Focus on developing an enjoyment and love of reading . </a:t>
            </a:r>
          </a:p>
          <a:p>
            <a:pPr marL="342900" indent="-160338">
              <a:buFont typeface="Arial" panose="020B0604020202020204" pitchFamily="34" charset="0"/>
              <a:buChar char="•"/>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Read a little at a time but often, rather than rarely but for long periods of time!</a:t>
            </a:r>
          </a:p>
          <a:p>
            <a:pPr marL="342900" indent="-160338">
              <a:buFont typeface="Arial" panose="020B0604020202020204" pitchFamily="34" charset="0"/>
              <a:buChar char="•"/>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Talk about the story before, during and afterwards – discuss the plot, the characters, their feelings and actions, how it makes you feel, predict what will happen. Challenge their ideas and get them to support their view with evidence from the text.</a:t>
            </a:r>
          </a:p>
          <a:p>
            <a:pPr marL="182562">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Identify words in context and other challenging vocabulary but encourage them to work out the meaning. </a:t>
            </a:r>
          </a:p>
          <a:p>
            <a:pPr marL="342900" indent="-160338">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b="1" dirty="0">
                <a:solidFill>
                  <a:schemeClr val="bg2">
                    <a:lumMod val="10000"/>
                  </a:schemeClr>
                </a:solidFill>
                <a:latin typeface="+mj-lt"/>
              </a:rPr>
              <a:t>All</a:t>
            </a:r>
            <a:r>
              <a:rPr lang="en-GB" sz="2000" dirty="0">
                <a:solidFill>
                  <a:schemeClr val="bg2">
                    <a:lumMod val="10000"/>
                  </a:schemeClr>
                </a:solidFill>
                <a:latin typeface="+mj-lt"/>
              </a:rPr>
              <a:t> reading is valuable – it doesn’t have to be just stories. Reading can involve anything from fiction and non-fiction, poetry, newspapers, magazines, football programmes, TV guides.</a:t>
            </a:r>
          </a:p>
          <a:p>
            <a:pPr marL="342900" indent="-160338">
              <a:buFont typeface="Arial" panose="020B0604020202020204" pitchFamily="34" charset="0"/>
              <a:buChar char="•"/>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Ensure your children are reading books within their Accelerated Reader level. </a:t>
            </a:r>
            <a:endParaRPr lang="en-GB" sz="2000" b="1" u="sng" dirty="0">
              <a:solidFill>
                <a:schemeClr val="bg2">
                  <a:lumMod val="10000"/>
                </a:schemeClr>
              </a:solidFill>
              <a:latin typeface="+mj-lt"/>
            </a:endParaRPr>
          </a:p>
        </p:txBody>
      </p:sp>
      <p:sp>
        <p:nvSpPr>
          <p:cNvPr id="3" name="TextBox 2"/>
          <p:cNvSpPr txBox="1"/>
          <p:nvPr/>
        </p:nvSpPr>
        <p:spPr>
          <a:xfrm>
            <a:off x="631259" y="41589"/>
            <a:ext cx="7848872" cy="707886"/>
          </a:xfrm>
          <a:prstGeom prst="rect">
            <a:avLst/>
          </a:prstGeom>
          <a:noFill/>
        </p:spPr>
        <p:txBody>
          <a:bodyPr wrap="square" rtlCol="0">
            <a:spAutoFit/>
          </a:bodyPr>
          <a:lstStyle/>
          <a:p>
            <a:pPr algn="ctr"/>
            <a:r>
              <a:rPr lang="en-GB" sz="4000" b="1" dirty="0">
                <a:solidFill>
                  <a:schemeClr val="accent1"/>
                </a:solidFill>
                <a:latin typeface="+mj-lt"/>
              </a:rPr>
              <a:t>How to help your child with Reading</a:t>
            </a:r>
            <a:endParaRPr lang="en-US" sz="4000" b="1" dirty="0">
              <a:solidFill>
                <a:schemeClr val="accent1"/>
              </a:solidFill>
              <a:latin typeface="+mj-lt"/>
            </a:endParaRPr>
          </a:p>
        </p:txBody>
      </p:sp>
    </p:spTree>
    <p:extLst>
      <p:ext uri="{BB962C8B-B14F-4D97-AF65-F5344CB8AC3E}">
        <p14:creationId xmlns:p14="http://schemas.microsoft.com/office/powerpoint/2010/main" val="21637811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normAutofit/>
          </a:bodyPr>
          <a:lstStyle/>
          <a:p>
            <a:r>
              <a:rPr lang="en-GB" b="1" u="sng" dirty="0">
                <a:solidFill>
                  <a:srgbClr val="FF0000"/>
                </a:solidFill>
              </a:rPr>
              <a:t>Maths</a:t>
            </a:r>
          </a:p>
        </p:txBody>
      </p:sp>
      <p:graphicFrame>
        <p:nvGraphicFramePr>
          <p:cNvPr id="5" name="Table 4"/>
          <p:cNvGraphicFramePr>
            <a:graphicFrameLocks noGrp="1"/>
          </p:cNvGraphicFramePr>
          <p:nvPr>
            <p:extLst>
              <p:ext uri="{D42A27DB-BD31-4B8C-83A1-F6EECF244321}">
                <p14:modId xmlns:p14="http://schemas.microsoft.com/office/powerpoint/2010/main" val="3883372393"/>
              </p:ext>
            </p:extLst>
          </p:nvPr>
        </p:nvGraphicFramePr>
        <p:xfrm>
          <a:off x="899592" y="1124744"/>
          <a:ext cx="7632848" cy="4248946"/>
        </p:xfrm>
        <a:graphic>
          <a:graphicData uri="http://schemas.openxmlformats.org/drawingml/2006/table">
            <a:tbl>
              <a:tblPr firstRow="1" bandRow="1">
                <a:tableStyleId>{5C22544A-7EE6-4342-B048-85BDC9FD1C3A}</a:tableStyleId>
              </a:tblPr>
              <a:tblGrid>
                <a:gridCol w="2952328">
                  <a:extLst>
                    <a:ext uri="{9D8B030D-6E8A-4147-A177-3AD203B41FA5}">
                      <a16:colId xmlns:a16="http://schemas.microsoft.com/office/drawing/2014/main" val="20000"/>
                    </a:ext>
                  </a:extLst>
                </a:gridCol>
                <a:gridCol w="4680520">
                  <a:extLst>
                    <a:ext uri="{9D8B030D-6E8A-4147-A177-3AD203B41FA5}">
                      <a16:colId xmlns:a16="http://schemas.microsoft.com/office/drawing/2014/main" val="20001"/>
                    </a:ext>
                  </a:extLst>
                </a:gridCol>
              </a:tblGrid>
              <a:tr h="957106">
                <a:tc rowSpan="2">
                  <a:txBody>
                    <a:bodyPr/>
                    <a:lstStyle/>
                    <a:p>
                      <a:endParaRPr lang="en-GB" sz="2400" dirty="0">
                        <a:solidFill>
                          <a:schemeClr val="tx1"/>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Wednesday</a:t>
                      </a:r>
                      <a:r>
                        <a:rPr lang="en-GB" sz="2400" b="1" baseline="0" dirty="0">
                          <a:solidFill>
                            <a:schemeClr val="tx1"/>
                          </a:solidFill>
                        </a:rPr>
                        <a:t> 13</a:t>
                      </a:r>
                      <a:r>
                        <a:rPr lang="en-GB" sz="2400" b="1" baseline="30000" dirty="0">
                          <a:solidFill>
                            <a:schemeClr val="tx1"/>
                          </a:solidFill>
                        </a:rPr>
                        <a:t>th</a:t>
                      </a:r>
                      <a:r>
                        <a:rPr lang="en-GB" sz="2400" b="1" baseline="0" dirty="0">
                          <a:solidFill>
                            <a:schemeClr val="tx1"/>
                          </a:solidFill>
                        </a:rPr>
                        <a:t> </a:t>
                      </a:r>
                      <a:r>
                        <a:rPr lang="en-GB" sz="2400" b="1" dirty="0">
                          <a:solidFill>
                            <a:schemeClr val="tx1"/>
                          </a:solidFill>
                        </a:rPr>
                        <a:t>May</a:t>
                      </a:r>
                    </a:p>
                    <a:p>
                      <a:endParaRPr lang="en-GB" sz="2400"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endParaRPr lang="en-GB"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Paper 1: Arithmetic</a:t>
                      </a:r>
                      <a:r>
                        <a:rPr lang="en-GB" baseline="0" dirty="0">
                          <a:solidFill>
                            <a:schemeClr val="tx1"/>
                          </a:solidFill>
                        </a:rPr>
                        <a:t> (out of 40 marks)</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solidFill>
                            <a:schemeClr val="tx1"/>
                          </a:solidFill>
                        </a:rPr>
                        <a:t>30 minutes</a:t>
                      </a:r>
                      <a:endParaRPr lang="en-GB"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extLst>
                  <a:ext uri="{0D108BD9-81ED-4DB2-BD59-A6C34878D82A}">
                    <a16:rowId xmlns:a16="http://schemas.microsoft.com/office/drawing/2014/main" val="10000"/>
                  </a:ext>
                </a:extLst>
              </a:tr>
              <a:tr h="1131126">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b="1"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rPr>
                        <a:t>Paper 2: Reasoning</a:t>
                      </a:r>
                      <a:r>
                        <a:rPr lang="en-GB" b="1" baseline="0" dirty="0">
                          <a:solidFill>
                            <a:schemeClr val="tx1"/>
                          </a:solidFill>
                        </a:rPr>
                        <a:t> (out of 35 marks)</a:t>
                      </a:r>
                    </a:p>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solidFill>
                            <a:schemeClr val="tx1"/>
                          </a:solidFill>
                        </a:rPr>
                        <a:t>40 minutes</a:t>
                      </a:r>
                      <a:endParaRPr lang="en-GB" b="1" dirty="0">
                        <a:solidFill>
                          <a:schemeClr val="tx1"/>
                        </a:solidFill>
                      </a:endParaRPr>
                    </a:p>
                    <a:p>
                      <a:endParaRPr lang="en-GB" dirty="0"/>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extLst>
                  <a:ext uri="{0D108BD9-81ED-4DB2-BD59-A6C34878D82A}">
                    <a16:rowId xmlns:a16="http://schemas.microsoft.com/office/drawing/2014/main" val="10001"/>
                  </a:ext>
                </a:extLst>
              </a:tr>
              <a:tr h="1022526">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2400" b="1" dirty="0">
                        <a:solidFill>
                          <a:schemeClr val="tx1"/>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Thursday</a:t>
                      </a:r>
                      <a:r>
                        <a:rPr lang="en-GB" sz="2400" b="1" baseline="0" dirty="0">
                          <a:solidFill>
                            <a:schemeClr val="tx1"/>
                          </a:solidFill>
                        </a:rPr>
                        <a:t> 14</a:t>
                      </a:r>
                      <a:r>
                        <a:rPr lang="en-GB" sz="2400" b="1" baseline="30000" dirty="0">
                          <a:solidFill>
                            <a:schemeClr val="tx1"/>
                          </a:solidFill>
                        </a:rPr>
                        <a:t>th</a:t>
                      </a:r>
                      <a:r>
                        <a:rPr lang="en-GB" sz="2400" b="1" baseline="0" dirty="0">
                          <a:solidFill>
                            <a:schemeClr val="tx1"/>
                          </a:solidFill>
                        </a:rPr>
                        <a:t> </a:t>
                      </a:r>
                      <a:r>
                        <a:rPr lang="en-GB" sz="2400" b="1" dirty="0">
                          <a:solidFill>
                            <a:schemeClr val="tx1"/>
                          </a:solidFill>
                        </a:rPr>
                        <a:t>May</a:t>
                      </a:r>
                    </a:p>
                    <a:p>
                      <a:pPr algn="ctr"/>
                      <a:endParaRPr lang="en-GB" sz="2400" b="1"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b="1"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rPr>
                        <a:t>Paper 3: Reasoning</a:t>
                      </a:r>
                      <a:r>
                        <a:rPr lang="en-GB" b="1" baseline="0" dirty="0">
                          <a:solidFill>
                            <a:schemeClr val="tx1"/>
                          </a:solidFill>
                        </a:rPr>
                        <a:t> (out of 35 marks)</a:t>
                      </a:r>
                    </a:p>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solidFill>
                            <a:schemeClr val="tx1"/>
                          </a:solidFill>
                        </a:rPr>
                        <a:t>40 minutes</a:t>
                      </a:r>
                      <a:endParaRPr lang="en-GB" b="1" dirty="0">
                        <a:solidFill>
                          <a:schemeClr val="tx1"/>
                        </a:solidFill>
                      </a:endParaRPr>
                    </a:p>
                    <a:p>
                      <a:endParaRPr lang="en-GB" dirty="0"/>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extLst>
                  <a:ext uri="{0D108BD9-81ED-4DB2-BD59-A6C34878D82A}">
                    <a16:rowId xmlns:a16="http://schemas.microsoft.com/office/drawing/2014/main" val="10002"/>
                  </a:ext>
                </a:extLst>
              </a:tr>
              <a:tr h="594360">
                <a:tc vMerge="1">
                  <a:txBody>
                    <a:bodyPr/>
                    <a:lstStyle/>
                    <a:p>
                      <a:endParaRPr 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sng" baseline="0" dirty="0">
                          <a:solidFill>
                            <a:schemeClr val="tx1"/>
                          </a:solidFill>
                        </a:rPr>
                        <a:t>2025</a:t>
                      </a:r>
                      <a:br>
                        <a:rPr lang="en-GB" sz="1800" b="1" u="sng" baseline="0" dirty="0">
                          <a:solidFill>
                            <a:schemeClr val="tx1"/>
                          </a:solidFill>
                        </a:rPr>
                      </a:br>
                      <a:r>
                        <a:rPr lang="en-GB" sz="1800" b="1" u="none" baseline="0" dirty="0">
                          <a:solidFill>
                            <a:schemeClr val="tx1"/>
                          </a:solidFill>
                        </a:rPr>
                        <a:t>ARE: 58 marks (+4 from 2024)</a:t>
                      </a:r>
                      <a:br>
                        <a:rPr lang="en-GB" sz="1800" b="1" u="none" baseline="0" dirty="0">
                          <a:solidFill>
                            <a:schemeClr val="tx1"/>
                          </a:solidFill>
                        </a:rPr>
                      </a:br>
                      <a:r>
                        <a:rPr lang="en-GB" sz="1800" b="1" u="none" baseline="0" dirty="0">
                          <a:solidFill>
                            <a:schemeClr val="tx1"/>
                          </a:solidFill>
                        </a:rPr>
                        <a:t>GDS: 95 marks (+1 from 2024)</a:t>
                      </a:r>
                      <a:endParaRPr lang="en-GB" sz="1800" b="1" u="none"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extLst>
                  <a:ext uri="{0D108BD9-81ED-4DB2-BD59-A6C34878D82A}">
                    <a16:rowId xmlns:a16="http://schemas.microsoft.com/office/drawing/2014/main" val="4264277005"/>
                  </a:ext>
                </a:extLst>
              </a:tr>
            </a:tbl>
          </a:graphicData>
        </a:graphic>
      </p:graphicFrame>
      <p:sp>
        <p:nvSpPr>
          <p:cNvPr id="6" name="Title 1"/>
          <p:cNvSpPr txBox="1">
            <a:spLocks/>
          </p:cNvSpPr>
          <p:nvPr/>
        </p:nvSpPr>
        <p:spPr>
          <a:xfrm>
            <a:off x="467544" y="5517232"/>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t>Total marks: 110</a:t>
            </a:r>
          </a:p>
        </p:txBody>
      </p:sp>
    </p:spTree>
    <p:extLst>
      <p:ext uri="{BB962C8B-B14F-4D97-AF65-F5344CB8AC3E}">
        <p14:creationId xmlns:p14="http://schemas.microsoft.com/office/powerpoint/2010/main" val="3522725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1835696" y="0"/>
            <a:ext cx="5400600" cy="2312348"/>
          </a:xfrm>
          <a:prstGeom prst="rect">
            <a:avLst/>
          </a:prstGeom>
          <a:noFill/>
          <a:ln w="9525">
            <a:noFill/>
            <a:miter lim="800000"/>
            <a:headEnd/>
            <a:tailEnd/>
          </a:ln>
        </p:spPr>
      </p:pic>
      <p:pic>
        <p:nvPicPr>
          <p:cNvPr id="8195" name="Picture 3"/>
          <p:cNvPicPr>
            <a:picLocks noChangeAspect="1" noChangeArrowheads="1"/>
          </p:cNvPicPr>
          <p:nvPr/>
        </p:nvPicPr>
        <p:blipFill>
          <a:blip r:embed="rId3" cstate="print"/>
          <a:srcRect/>
          <a:stretch>
            <a:fillRect/>
          </a:stretch>
        </p:blipFill>
        <p:spPr bwMode="auto">
          <a:xfrm>
            <a:off x="1835696" y="2276872"/>
            <a:ext cx="5400600" cy="2318945"/>
          </a:xfrm>
          <a:prstGeom prst="rect">
            <a:avLst/>
          </a:prstGeom>
          <a:noFill/>
          <a:ln w="9525">
            <a:noFill/>
            <a:miter lim="800000"/>
            <a:headEnd/>
            <a:tailEnd/>
          </a:ln>
        </p:spPr>
      </p:pic>
      <p:pic>
        <p:nvPicPr>
          <p:cNvPr id="8196" name="Picture 4"/>
          <p:cNvPicPr>
            <a:picLocks noChangeAspect="1" noChangeArrowheads="1"/>
          </p:cNvPicPr>
          <p:nvPr/>
        </p:nvPicPr>
        <p:blipFill>
          <a:blip r:embed="rId4" cstate="print"/>
          <a:srcRect/>
          <a:stretch>
            <a:fillRect/>
          </a:stretch>
        </p:blipFill>
        <p:spPr bwMode="auto">
          <a:xfrm>
            <a:off x="1835696" y="4581128"/>
            <a:ext cx="5400600" cy="2276872"/>
          </a:xfrm>
          <a:prstGeom prst="rect">
            <a:avLst/>
          </a:prstGeom>
          <a:noFill/>
          <a:ln w="9525">
            <a:noFill/>
            <a:miter lim="800000"/>
            <a:headEnd/>
            <a:tailEnd/>
          </a:ln>
        </p:spPr>
      </p:pic>
    </p:spTree>
    <p:extLst>
      <p:ext uri="{BB962C8B-B14F-4D97-AF65-F5344CB8AC3E}">
        <p14:creationId xmlns:p14="http://schemas.microsoft.com/office/powerpoint/2010/main" val="2050438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899592" y="3501008"/>
            <a:ext cx="7230444" cy="3356992"/>
          </a:xfrm>
          <a:prstGeom prst="rect">
            <a:avLst/>
          </a:prstGeom>
          <a:noFill/>
          <a:ln w="9525">
            <a:noFill/>
            <a:miter lim="800000"/>
            <a:headEnd/>
            <a:tailEnd/>
          </a:ln>
        </p:spPr>
      </p:pic>
      <p:pic>
        <p:nvPicPr>
          <p:cNvPr id="9219" name="Picture 3"/>
          <p:cNvPicPr>
            <a:picLocks noChangeAspect="1" noChangeArrowheads="1"/>
          </p:cNvPicPr>
          <p:nvPr/>
        </p:nvPicPr>
        <p:blipFill>
          <a:blip r:embed="rId3" cstate="print"/>
          <a:srcRect/>
          <a:stretch>
            <a:fillRect/>
          </a:stretch>
        </p:blipFill>
        <p:spPr bwMode="auto">
          <a:xfrm>
            <a:off x="899592" y="0"/>
            <a:ext cx="7186221" cy="3356992"/>
          </a:xfrm>
          <a:prstGeom prst="rect">
            <a:avLst/>
          </a:prstGeom>
          <a:noFill/>
          <a:ln w="9525">
            <a:noFill/>
            <a:miter lim="800000"/>
            <a:headEnd/>
            <a:tailEnd/>
          </a:ln>
        </p:spPr>
      </p:pic>
    </p:spTree>
    <p:extLst>
      <p:ext uri="{BB962C8B-B14F-4D97-AF65-F5344CB8AC3E}">
        <p14:creationId xmlns:p14="http://schemas.microsoft.com/office/powerpoint/2010/main" val="36496648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1835696" y="116632"/>
            <a:ext cx="5688632" cy="2690788"/>
          </a:xfrm>
          <a:prstGeom prst="rect">
            <a:avLst/>
          </a:prstGeom>
          <a:noFill/>
          <a:ln w="9525">
            <a:noFill/>
            <a:miter lim="800000"/>
            <a:headEnd/>
            <a:tailEnd/>
          </a:ln>
        </p:spPr>
      </p:pic>
      <p:pic>
        <p:nvPicPr>
          <p:cNvPr id="10244" name="Picture 4"/>
          <p:cNvPicPr>
            <a:picLocks noChangeAspect="1" noChangeArrowheads="1"/>
          </p:cNvPicPr>
          <p:nvPr/>
        </p:nvPicPr>
        <p:blipFill>
          <a:blip r:embed="rId3" cstate="print"/>
          <a:srcRect/>
          <a:stretch>
            <a:fillRect/>
          </a:stretch>
        </p:blipFill>
        <p:spPr bwMode="auto">
          <a:xfrm>
            <a:off x="1835696" y="2795662"/>
            <a:ext cx="5616624" cy="4062338"/>
          </a:xfrm>
          <a:prstGeom prst="rect">
            <a:avLst/>
          </a:prstGeom>
          <a:noFill/>
          <a:ln w="9525">
            <a:noFill/>
            <a:miter lim="800000"/>
            <a:headEnd/>
            <a:tailEnd/>
          </a:ln>
        </p:spPr>
      </p:pic>
    </p:spTree>
    <p:extLst>
      <p:ext uri="{BB962C8B-B14F-4D97-AF65-F5344CB8AC3E}">
        <p14:creationId xmlns:p14="http://schemas.microsoft.com/office/powerpoint/2010/main" val="3038531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3" cstate="print"/>
          <a:srcRect/>
          <a:stretch>
            <a:fillRect/>
          </a:stretch>
        </p:blipFill>
        <p:spPr bwMode="auto">
          <a:xfrm>
            <a:off x="1403648" y="332656"/>
            <a:ext cx="6696075" cy="5562600"/>
          </a:xfrm>
          <a:prstGeom prst="rect">
            <a:avLst/>
          </a:prstGeom>
          <a:noFill/>
          <a:ln w="9525">
            <a:noFill/>
            <a:miter lim="800000"/>
            <a:headEnd/>
            <a:tailEnd/>
          </a:ln>
        </p:spPr>
      </p:pic>
    </p:spTree>
    <p:extLst>
      <p:ext uri="{BB962C8B-B14F-4D97-AF65-F5344CB8AC3E}">
        <p14:creationId xmlns:p14="http://schemas.microsoft.com/office/powerpoint/2010/main" val="3711427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1549879" y="0"/>
            <a:ext cx="6334489" cy="68580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1547664" y="233869"/>
            <a:ext cx="5904656" cy="6624131"/>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1604368" y="0"/>
            <a:ext cx="5991968" cy="68580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51520" y="0"/>
            <a:ext cx="8229600" cy="1143000"/>
          </a:xfrm>
        </p:spPr>
        <p:txBody>
          <a:bodyPr/>
          <a:lstStyle/>
          <a:p>
            <a:pPr algn="ctr" eaLnBrk="1" fontAlgn="auto" hangingPunct="1">
              <a:spcAft>
                <a:spcPts val="0"/>
              </a:spcAft>
              <a:defRPr/>
            </a:pPr>
            <a:r>
              <a:rPr lang="en-GB" b="1" u="sng" dirty="0"/>
              <a:t>Common errors</a:t>
            </a:r>
          </a:p>
        </p:txBody>
      </p:sp>
      <p:sp>
        <p:nvSpPr>
          <p:cNvPr id="15363" name="Rectangle 3"/>
          <p:cNvSpPr>
            <a:spLocks noGrp="1" noChangeArrowheads="1"/>
          </p:cNvSpPr>
          <p:nvPr>
            <p:ph idx="1"/>
          </p:nvPr>
        </p:nvSpPr>
        <p:spPr>
          <a:xfrm>
            <a:off x="395536" y="1143000"/>
            <a:ext cx="8229600" cy="4525963"/>
          </a:xfrm>
        </p:spPr>
        <p:txBody>
          <a:bodyPr rtlCol="0">
            <a:noAutofit/>
          </a:bodyPr>
          <a:lstStyle/>
          <a:p>
            <a:pPr>
              <a:defRPr/>
            </a:pPr>
            <a:r>
              <a:rPr lang="en-GB" sz="2800" dirty="0">
                <a:solidFill>
                  <a:schemeClr val="tx1">
                    <a:lumMod val="10000"/>
                  </a:schemeClr>
                </a:solidFill>
                <a:latin typeface="+mj-lt"/>
              </a:rPr>
              <a:t>Missing out the correct </a:t>
            </a:r>
            <a:r>
              <a:rPr lang="en-GB" sz="2800" u="sng" dirty="0">
                <a:solidFill>
                  <a:schemeClr val="tx1">
                    <a:lumMod val="10000"/>
                  </a:schemeClr>
                </a:solidFill>
                <a:latin typeface="+mj-lt"/>
              </a:rPr>
              <a:t>unit of measurement </a:t>
            </a:r>
            <a:r>
              <a:rPr lang="en-GB" sz="2800" dirty="0">
                <a:solidFill>
                  <a:schemeClr val="tx1">
                    <a:lumMod val="10000"/>
                  </a:schemeClr>
                </a:solidFill>
                <a:latin typeface="+mj-lt"/>
              </a:rPr>
              <a:t>in the answer</a:t>
            </a:r>
          </a:p>
          <a:p>
            <a:pPr>
              <a:defRPr/>
            </a:pPr>
            <a:r>
              <a:rPr lang="en-GB" sz="2800" dirty="0">
                <a:solidFill>
                  <a:schemeClr val="tx1">
                    <a:lumMod val="10000"/>
                  </a:schemeClr>
                </a:solidFill>
                <a:latin typeface="+mj-lt"/>
              </a:rPr>
              <a:t>General presentation – final answer not being clear</a:t>
            </a:r>
          </a:p>
          <a:p>
            <a:pPr>
              <a:defRPr/>
            </a:pPr>
            <a:r>
              <a:rPr lang="en-GB" sz="2800" dirty="0">
                <a:solidFill>
                  <a:schemeClr val="tx1">
                    <a:lumMod val="10000"/>
                  </a:schemeClr>
                </a:solidFill>
                <a:latin typeface="+mj-lt"/>
              </a:rPr>
              <a:t>Numbers not clearly formed e.g. ‘0’ looking like a ‘6’</a:t>
            </a:r>
          </a:p>
          <a:p>
            <a:pPr>
              <a:defRPr/>
            </a:pPr>
            <a:r>
              <a:rPr lang="en-GB" sz="2800" dirty="0">
                <a:solidFill>
                  <a:schemeClr val="tx1">
                    <a:lumMod val="10000"/>
                  </a:schemeClr>
                </a:solidFill>
                <a:latin typeface="+mj-lt"/>
              </a:rPr>
              <a:t>Decimal points – missing them out or making them look like a comma</a:t>
            </a:r>
          </a:p>
          <a:p>
            <a:pPr>
              <a:defRPr/>
            </a:pPr>
            <a:r>
              <a:rPr lang="en-GB" sz="2800" dirty="0">
                <a:solidFill>
                  <a:schemeClr val="tx1">
                    <a:lumMod val="10000"/>
                  </a:schemeClr>
                </a:solidFill>
                <a:latin typeface="+mj-lt"/>
              </a:rPr>
              <a:t>2 step problems – make sure children follow the whole question through</a:t>
            </a:r>
          </a:p>
          <a:p>
            <a:pPr>
              <a:defRPr/>
            </a:pPr>
            <a:r>
              <a:rPr lang="en-GB" sz="2800" dirty="0">
                <a:solidFill>
                  <a:schemeClr val="tx1">
                    <a:lumMod val="10000"/>
                  </a:schemeClr>
                </a:solidFill>
                <a:latin typeface="+mj-lt"/>
              </a:rPr>
              <a:t>Recording the monetary values incorrectly e.g. must be £8.90 </a:t>
            </a:r>
            <a:r>
              <a:rPr lang="en-GB" sz="2800" u="sng" dirty="0">
                <a:solidFill>
                  <a:schemeClr val="tx1">
                    <a:lumMod val="10000"/>
                  </a:schemeClr>
                </a:solidFill>
                <a:latin typeface="+mj-lt"/>
              </a:rPr>
              <a:t>not</a:t>
            </a:r>
            <a:r>
              <a:rPr lang="en-GB" sz="2800" dirty="0">
                <a:solidFill>
                  <a:schemeClr val="tx1">
                    <a:lumMod val="10000"/>
                  </a:schemeClr>
                </a:solidFill>
                <a:latin typeface="+mj-lt"/>
              </a:rPr>
              <a:t> £8.9</a:t>
            </a:r>
            <a:endParaRPr lang="en-GB" sz="2800" u="sng" dirty="0">
              <a:solidFill>
                <a:schemeClr val="tx1">
                  <a:lumMod val="10000"/>
                </a:schemeClr>
              </a:solidFill>
              <a:latin typeface="+mj-lt"/>
            </a:endParaRPr>
          </a:p>
        </p:txBody>
      </p:sp>
    </p:spTree>
    <p:extLst>
      <p:ext uri="{BB962C8B-B14F-4D97-AF65-F5344CB8AC3E}">
        <p14:creationId xmlns:p14="http://schemas.microsoft.com/office/powerpoint/2010/main" val="9011667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066800"/>
          </a:xfrm>
        </p:spPr>
        <p:txBody>
          <a:bodyPr/>
          <a:lstStyle/>
          <a:p>
            <a:r>
              <a:rPr lang="en-GB" b="1" dirty="0">
                <a:solidFill>
                  <a:schemeClr val="accent1"/>
                </a:solidFill>
              </a:rPr>
              <a:t>How to help your child with Maths</a:t>
            </a:r>
            <a:endParaRPr lang="en-US" b="1" dirty="0">
              <a:solidFill>
                <a:schemeClr val="accent1"/>
              </a:solidFill>
            </a:endParaRPr>
          </a:p>
        </p:txBody>
      </p:sp>
      <p:sp>
        <p:nvSpPr>
          <p:cNvPr id="3" name="Content Placeholder 2"/>
          <p:cNvSpPr>
            <a:spLocks noGrp="1"/>
          </p:cNvSpPr>
          <p:nvPr>
            <p:ph idx="1"/>
          </p:nvPr>
        </p:nvSpPr>
        <p:spPr>
          <a:xfrm>
            <a:off x="457200" y="1484784"/>
            <a:ext cx="8229600" cy="5089752"/>
          </a:xfrm>
        </p:spPr>
        <p:txBody>
          <a:bodyPr>
            <a:normAutofit fontScale="62500" lnSpcReduction="20000"/>
          </a:bodyPr>
          <a:lstStyle/>
          <a:p>
            <a:pPr marL="342900" indent="-160338">
              <a:buFont typeface="Arial" panose="020B0604020202020204" pitchFamily="34" charset="0"/>
              <a:buChar char="•"/>
              <a:defRPr/>
            </a:pPr>
            <a:r>
              <a:rPr lang="en-GB" dirty="0">
                <a:solidFill>
                  <a:schemeClr val="bg2">
                    <a:lumMod val="10000"/>
                  </a:schemeClr>
                </a:solidFill>
                <a:latin typeface="Trebuchet MS" pitchFamily="34" charset="0"/>
              </a:rPr>
              <a:t>Play times table games</a:t>
            </a:r>
          </a:p>
          <a:p>
            <a:pPr marL="342900" indent="-160338">
              <a:buFont typeface="Arial" panose="020B0604020202020204" pitchFamily="34" charset="0"/>
              <a:buChar char="•"/>
              <a:defRPr/>
            </a:pPr>
            <a:endParaRPr lang="en-GB"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dirty="0">
                <a:solidFill>
                  <a:schemeClr val="bg2">
                    <a:lumMod val="10000"/>
                  </a:schemeClr>
                </a:solidFill>
                <a:latin typeface="Trebuchet MS" pitchFamily="34" charset="0"/>
              </a:rPr>
              <a:t>Play mental maths games including counting in different amounts, forwards and backwards.</a:t>
            </a:r>
          </a:p>
          <a:p>
            <a:pPr marL="342900" indent="-160338">
              <a:buFont typeface="Arial" panose="020B0604020202020204" pitchFamily="34" charset="0"/>
              <a:buChar char="•"/>
              <a:defRPr/>
            </a:pPr>
            <a:endParaRPr lang="en-GB"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dirty="0">
                <a:solidFill>
                  <a:schemeClr val="bg2">
                    <a:lumMod val="10000"/>
                  </a:schemeClr>
                </a:solidFill>
                <a:latin typeface="Trebuchet MS" pitchFamily="34" charset="0"/>
              </a:rPr>
              <a:t>Encourage opportunities for telling the time.</a:t>
            </a:r>
          </a:p>
          <a:p>
            <a:pPr marL="342900" indent="-160338">
              <a:buFont typeface="Arial" panose="020B0604020202020204" pitchFamily="34" charset="0"/>
              <a:buChar char="•"/>
              <a:defRPr/>
            </a:pPr>
            <a:endParaRPr lang="en-GB"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dirty="0">
                <a:solidFill>
                  <a:schemeClr val="bg2">
                    <a:lumMod val="10000"/>
                  </a:schemeClr>
                </a:solidFill>
                <a:latin typeface="Trebuchet MS" pitchFamily="34" charset="0"/>
              </a:rPr>
              <a:t>Encourage opportunities for counting coins and money; finding amounts or calculating change when shopping.</a:t>
            </a:r>
          </a:p>
          <a:p>
            <a:pPr marL="342900" indent="-160338">
              <a:buFont typeface="Arial" panose="020B0604020202020204" pitchFamily="34" charset="0"/>
              <a:buChar char="•"/>
              <a:defRPr/>
            </a:pPr>
            <a:endParaRPr lang="en-GB"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dirty="0">
                <a:solidFill>
                  <a:schemeClr val="bg2">
                    <a:lumMod val="10000"/>
                  </a:schemeClr>
                </a:solidFill>
                <a:latin typeface="Trebuchet MS" pitchFamily="34" charset="0"/>
              </a:rPr>
              <a:t>Look for examples of 2D and 3D shapes around the home.</a:t>
            </a:r>
          </a:p>
          <a:p>
            <a:pPr marL="342900" indent="-160338">
              <a:buFont typeface="Arial" panose="020B0604020202020204" pitchFamily="34" charset="0"/>
              <a:buChar char="•"/>
              <a:defRPr/>
            </a:pPr>
            <a:endParaRPr lang="en-GB"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dirty="0">
                <a:solidFill>
                  <a:schemeClr val="bg2">
                    <a:lumMod val="10000"/>
                  </a:schemeClr>
                </a:solidFill>
                <a:latin typeface="Trebuchet MS" pitchFamily="34" charset="0"/>
              </a:rPr>
              <a:t>Identify, weigh or measure  quantities and amounts in the kitchen or in recipes.</a:t>
            </a:r>
          </a:p>
          <a:p>
            <a:pPr marL="342900" indent="-160338">
              <a:buFont typeface="Arial" panose="020B0604020202020204" pitchFamily="34" charset="0"/>
              <a:buChar char="•"/>
              <a:defRPr/>
            </a:pPr>
            <a:endParaRPr lang="en-GB" dirty="0">
              <a:solidFill>
                <a:schemeClr val="bg2">
                  <a:lumMod val="10000"/>
                </a:schemeClr>
              </a:solidFill>
              <a:latin typeface="Trebuchet MS" pitchFamily="34" charset="0"/>
            </a:endParaRPr>
          </a:p>
          <a:p>
            <a:pPr marL="342900" indent="-160338">
              <a:buFont typeface="Arial" panose="020B0604020202020204" pitchFamily="34" charset="0"/>
              <a:buChar char="•"/>
              <a:defRPr/>
            </a:pPr>
            <a:r>
              <a:rPr lang="en-GB" dirty="0">
                <a:solidFill>
                  <a:schemeClr val="bg2">
                    <a:lumMod val="10000"/>
                  </a:schemeClr>
                </a:solidFill>
                <a:latin typeface="Trebuchet MS" pitchFamily="34" charset="0"/>
              </a:rPr>
              <a:t>Play games involving numbers or logic, such as dominoes, card games or darts.</a:t>
            </a:r>
            <a:endParaRPr lang="en-US" dirty="0"/>
          </a:p>
        </p:txBody>
      </p:sp>
    </p:spTree>
    <p:extLst>
      <p:ext uri="{BB962C8B-B14F-4D97-AF65-F5344CB8AC3E}">
        <p14:creationId xmlns:p14="http://schemas.microsoft.com/office/powerpoint/2010/main" val="24221390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0373"/>
            <a:ext cx="8229600" cy="1143000"/>
          </a:xfrm>
        </p:spPr>
        <p:txBody>
          <a:bodyPr>
            <a:normAutofit/>
          </a:bodyPr>
          <a:lstStyle/>
          <a:p>
            <a:r>
              <a:rPr lang="en-GB" b="1" u="sng" dirty="0">
                <a:solidFill>
                  <a:srgbClr val="FF0000"/>
                </a:solidFill>
              </a:rPr>
              <a:t>Writing</a:t>
            </a:r>
          </a:p>
        </p:txBody>
      </p:sp>
      <p:graphicFrame>
        <p:nvGraphicFramePr>
          <p:cNvPr id="5" name="Table 4"/>
          <p:cNvGraphicFramePr>
            <a:graphicFrameLocks noGrp="1"/>
          </p:cNvGraphicFramePr>
          <p:nvPr>
            <p:extLst>
              <p:ext uri="{D42A27DB-BD31-4B8C-83A1-F6EECF244321}">
                <p14:modId xmlns:p14="http://schemas.microsoft.com/office/powerpoint/2010/main" val="990507698"/>
              </p:ext>
            </p:extLst>
          </p:nvPr>
        </p:nvGraphicFramePr>
        <p:xfrm>
          <a:off x="776264" y="980728"/>
          <a:ext cx="7632848" cy="1440160"/>
        </p:xfrm>
        <a:graphic>
          <a:graphicData uri="http://schemas.openxmlformats.org/drawingml/2006/table">
            <a:tbl>
              <a:tblPr firstRow="1" bandRow="1">
                <a:tableStyleId>{5C22544A-7EE6-4342-B048-85BDC9FD1C3A}</a:tableStyleId>
              </a:tblPr>
              <a:tblGrid>
                <a:gridCol w="2952328">
                  <a:extLst>
                    <a:ext uri="{9D8B030D-6E8A-4147-A177-3AD203B41FA5}">
                      <a16:colId xmlns:a16="http://schemas.microsoft.com/office/drawing/2014/main" val="20000"/>
                    </a:ext>
                  </a:extLst>
                </a:gridCol>
                <a:gridCol w="4680520">
                  <a:extLst>
                    <a:ext uri="{9D8B030D-6E8A-4147-A177-3AD203B41FA5}">
                      <a16:colId xmlns:a16="http://schemas.microsoft.com/office/drawing/2014/main" val="20001"/>
                    </a:ext>
                  </a:extLst>
                </a:gridCol>
              </a:tblGrid>
              <a:tr h="1440160">
                <a:tc>
                  <a:txBody>
                    <a:bodyPr/>
                    <a:lstStyle/>
                    <a:p>
                      <a:endParaRPr lang="en-GB" sz="2800" dirty="0">
                        <a:solidFill>
                          <a:schemeClr val="tx1"/>
                        </a:solidFill>
                      </a:endParaRPr>
                    </a:p>
                    <a:p>
                      <a:pPr algn="ctr"/>
                      <a:r>
                        <a:rPr lang="en-GB" sz="2800" dirty="0">
                          <a:solidFill>
                            <a:schemeClr val="tx1"/>
                          </a:solidFill>
                        </a:rPr>
                        <a:t>June</a:t>
                      </a:r>
                    </a:p>
                    <a:p>
                      <a:endParaRPr lang="en-GB" sz="2400"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tc>
                  <a:txBody>
                    <a:bodyPr/>
                    <a:lstStyle/>
                    <a:p>
                      <a:endParaRPr lang="en-GB" dirty="0">
                        <a:solidFill>
                          <a:schemeClr val="tx1"/>
                        </a:solidFill>
                      </a:endParaRPr>
                    </a:p>
                    <a:p>
                      <a:r>
                        <a:rPr lang="en-GB" sz="2800" dirty="0">
                          <a:solidFill>
                            <a:schemeClr val="tx1"/>
                          </a:solidFill>
                        </a:rPr>
                        <a:t>Collection</a:t>
                      </a:r>
                      <a:r>
                        <a:rPr lang="en-GB" sz="2800" baseline="0" dirty="0">
                          <a:solidFill>
                            <a:schemeClr val="tx1"/>
                          </a:solidFill>
                        </a:rPr>
                        <a:t> of children’s writing from a range of genres.</a:t>
                      </a:r>
                      <a:endParaRPr lang="en-GB" sz="2800" dirty="0">
                        <a:solidFill>
                          <a:schemeClr val="tx1"/>
                        </a:solidFill>
                      </a:endParaRPr>
                    </a:p>
                  </a:txBody>
                  <a:tc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tcPr>
                </a:tc>
                <a:extLst>
                  <a:ext uri="{0D108BD9-81ED-4DB2-BD59-A6C34878D82A}">
                    <a16:rowId xmlns:a16="http://schemas.microsoft.com/office/drawing/2014/main" val="10000"/>
                  </a:ext>
                </a:extLst>
              </a:tr>
            </a:tbl>
          </a:graphicData>
        </a:graphic>
      </p:graphicFrame>
      <p:sp>
        <p:nvSpPr>
          <p:cNvPr id="6" name="Title 1"/>
          <p:cNvSpPr txBox="1">
            <a:spLocks/>
          </p:cNvSpPr>
          <p:nvPr/>
        </p:nvSpPr>
        <p:spPr>
          <a:xfrm>
            <a:off x="179512" y="3329223"/>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b="1" dirty="0"/>
          </a:p>
        </p:txBody>
      </p:sp>
      <p:sp>
        <p:nvSpPr>
          <p:cNvPr id="3" name="Rectangle 2"/>
          <p:cNvSpPr/>
          <p:nvPr/>
        </p:nvSpPr>
        <p:spPr>
          <a:xfrm>
            <a:off x="179512" y="2456795"/>
            <a:ext cx="8964488" cy="4401205"/>
          </a:xfrm>
          <a:prstGeom prst="rect">
            <a:avLst/>
          </a:prstGeom>
        </p:spPr>
        <p:txBody>
          <a:bodyPr wrap="square">
            <a:spAutoFit/>
          </a:bodyPr>
          <a:lstStyle/>
          <a:p>
            <a:r>
              <a:rPr lang="en-GB" sz="2800" dirty="0">
                <a:solidFill>
                  <a:schemeClr val="tx1">
                    <a:lumMod val="10000"/>
                  </a:schemeClr>
                </a:solidFill>
              </a:rPr>
              <a:t>Children will not be tested on their writing during SATs Week. </a:t>
            </a:r>
          </a:p>
          <a:p>
            <a:endParaRPr lang="en-GB" sz="2800" dirty="0">
              <a:solidFill>
                <a:schemeClr val="tx1">
                  <a:lumMod val="10000"/>
                </a:schemeClr>
              </a:solidFill>
            </a:endParaRPr>
          </a:p>
          <a:p>
            <a:r>
              <a:rPr lang="en-GB" sz="2800" dirty="0">
                <a:solidFill>
                  <a:schemeClr val="tx1">
                    <a:lumMod val="10000"/>
                  </a:schemeClr>
                </a:solidFill>
              </a:rPr>
              <a:t>After being ‘Teacher Assessed’, children’s writing will be moderated in school and could be moderated by the local authority. </a:t>
            </a:r>
          </a:p>
          <a:p>
            <a:endParaRPr lang="en-GB" sz="2800" dirty="0">
              <a:solidFill>
                <a:schemeClr val="tx1">
                  <a:lumMod val="10000"/>
                </a:schemeClr>
              </a:solidFill>
            </a:endParaRPr>
          </a:p>
          <a:p>
            <a:r>
              <a:rPr lang="en-GB" sz="2800" dirty="0">
                <a:solidFill>
                  <a:schemeClr val="tx1">
                    <a:lumMod val="10000"/>
                  </a:schemeClr>
                </a:solidFill>
              </a:rPr>
              <a:t>Final judgements will be reported to parents/carers along with the result of all other assessments in July and passed onto their secondary school.</a:t>
            </a:r>
            <a:endParaRPr lang="en-US" sz="2800" dirty="0">
              <a:solidFill>
                <a:schemeClr val="tx1">
                  <a:lumMod val="10000"/>
                </a:schemeClr>
              </a:solidFill>
            </a:endParaRPr>
          </a:p>
        </p:txBody>
      </p:sp>
    </p:spTree>
    <p:extLst>
      <p:ext uri="{BB962C8B-B14F-4D97-AF65-F5344CB8AC3E}">
        <p14:creationId xmlns:p14="http://schemas.microsoft.com/office/powerpoint/2010/main" val="152430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340768"/>
            <a:ext cx="8784976" cy="4925144"/>
          </a:xfrm>
        </p:spPr>
        <p:txBody>
          <a:bodyPr>
            <a:noAutofit/>
          </a:bodyPr>
          <a:lstStyle/>
          <a:p>
            <a:r>
              <a:rPr lang="en-GB" sz="2800" dirty="0"/>
              <a:t>Tests are not marked in school; they are sent away, marked externally and not returned to school</a:t>
            </a:r>
          </a:p>
          <a:p>
            <a:r>
              <a:rPr lang="en-GB" sz="2800" dirty="0"/>
              <a:t>You will receive your child’s results with their annual written report</a:t>
            </a:r>
          </a:p>
          <a:p>
            <a:r>
              <a:rPr lang="en-GB" sz="2800" dirty="0"/>
              <a:t>This will be in the form of a scaled score:</a:t>
            </a:r>
          </a:p>
          <a:p>
            <a:pPr lvl="1"/>
            <a:r>
              <a:rPr lang="en-GB" dirty="0"/>
              <a:t>Working towards the expected level (Scaled score of below 100)</a:t>
            </a:r>
          </a:p>
          <a:p>
            <a:pPr lvl="1"/>
            <a:r>
              <a:rPr lang="en-GB" dirty="0"/>
              <a:t>Working at the expected level (Scaled score of 100-109)</a:t>
            </a:r>
          </a:p>
          <a:p>
            <a:pPr lvl="1"/>
            <a:r>
              <a:rPr lang="en-GB" dirty="0"/>
              <a:t>Working at greater depth within the expected level. (Scaled score of 110+)</a:t>
            </a:r>
          </a:p>
        </p:txBody>
      </p:sp>
      <p:sp>
        <p:nvSpPr>
          <p:cNvPr id="3" name="Title 2"/>
          <p:cNvSpPr>
            <a:spLocks noGrp="1"/>
          </p:cNvSpPr>
          <p:nvPr>
            <p:ph type="title"/>
          </p:nvPr>
        </p:nvSpPr>
        <p:spPr>
          <a:xfrm>
            <a:off x="467544" y="188640"/>
            <a:ext cx="8229600" cy="1143000"/>
          </a:xfrm>
        </p:spPr>
        <p:txBody>
          <a:bodyPr>
            <a:normAutofit fontScale="90000"/>
          </a:bodyPr>
          <a:lstStyle/>
          <a:p>
            <a:r>
              <a:rPr lang="en-GB" sz="7200" b="1" u="sng" dirty="0"/>
              <a:t>Results</a:t>
            </a:r>
            <a:r>
              <a:rPr lang="en-GB" dirty="0"/>
              <a:t>	</a:t>
            </a:r>
          </a:p>
        </p:txBody>
      </p:sp>
    </p:spTree>
    <p:extLst>
      <p:ext uri="{BB962C8B-B14F-4D97-AF65-F5344CB8AC3E}">
        <p14:creationId xmlns:p14="http://schemas.microsoft.com/office/powerpoint/2010/main" val="28632564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Please try and ensure your child is in school throughout that week</a:t>
            </a:r>
          </a:p>
          <a:p>
            <a:pPr marL="0" indent="0">
              <a:buNone/>
            </a:pPr>
            <a:endParaRPr lang="en-GB" dirty="0"/>
          </a:p>
          <a:p>
            <a:r>
              <a:rPr lang="en-GB" dirty="0"/>
              <a:t>If they are ill, they can still take the test up to 5 days after the date on the timetable, providing they do not have contact with other pupils who have already had the test. </a:t>
            </a:r>
          </a:p>
        </p:txBody>
      </p:sp>
      <p:sp>
        <p:nvSpPr>
          <p:cNvPr id="3" name="Title 2"/>
          <p:cNvSpPr>
            <a:spLocks noGrp="1"/>
          </p:cNvSpPr>
          <p:nvPr>
            <p:ph type="title"/>
          </p:nvPr>
        </p:nvSpPr>
        <p:spPr/>
        <p:txBody>
          <a:bodyPr>
            <a:noAutofit/>
          </a:bodyPr>
          <a:lstStyle/>
          <a:p>
            <a:r>
              <a:rPr lang="en-GB" sz="5400" b="1" u="sng" dirty="0"/>
              <a:t>Illness on the day of a test</a:t>
            </a:r>
          </a:p>
        </p:txBody>
      </p:sp>
    </p:spTree>
    <p:extLst>
      <p:ext uri="{BB962C8B-B14F-4D97-AF65-F5344CB8AC3E}">
        <p14:creationId xmlns:p14="http://schemas.microsoft.com/office/powerpoint/2010/main" val="19738969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8229600" cy="1066800"/>
          </a:xfrm>
        </p:spPr>
        <p:txBody>
          <a:bodyPr>
            <a:normAutofit fontScale="90000"/>
          </a:bodyPr>
          <a:lstStyle/>
          <a:p>
            <a:r>
              <a:rPr lang="en-GB" b="1" u="sng" dirty="0"/>
              <a:t>What are we doing to support our Year 6 children?</a:t>
            </a:r>
            <a:endParaRPr lang="en-US" b="1" u="sng" dirty="0"/>
          </a:p>
        </p:txBody>
      </p:sp>
      <p:sp>
        <p:nvSpPr>
          <p:cNvPr id="3" name="Content Placeholder 2"/>
          <p:cNvSpPr>
            <a:spLocks noGrp="1"/>
          </p:cNvSpPr>
          <p:nvPr>
            <p:ph idx="1"/>
          </p:nvPr>
        </p:nvSpPr>
        <p:spPr>
          <a:xfrm>
            <a:off x="251520" y="1556792"/>
            <a:ext cx="8640960" cy="4801720"/>
          </a:xfrm>
        </p:spPr>
        <p:txBody>
          <a:bodyPr>
            <a:normAutofit lnSpcReduction="10000"/>
          </a:bodyPr>
          <a:lstStyle/>
          <a:p>
            <a:r>
              <a:rPr lang="en-GB" dirty="0">
                <a:solidFill>
                  <a:schemeClr val="tx1">
                    <a:lumMod val="10000"/>
                  </a:schemeClr>
                </a:solidFill>
              </a:rPr>
              <a:t>Booster groups inside and outside of school</a:t>
            </a:r>
          </a:p>
          <a:p>
            <a:r>
              <a:rPr lang="en-GB" dirty="0">
                <a:solidFill>
                  <a:schemeClr val="tx1">
                    <a:lumMod val="10000"/>
                  </a:schemeClr>
                </a:solidFill>
              </a:rPr>
              <a:t>In-class interventions</a:t>
            </a:r>
          </a:p>
          <a:p>
            <a:r>
              <a:rPr lang="en-GB" dirty="0">
                <a:solidFill>
                  <a:schemeClr val="tx1">
                    <a:lumMod val="10000"/>
                  </a:schemeClr>
                </a:solidFill>
              </a:rPr>
              <a:t>SATs Revision Guides:</a:t>
            </a:r>
            <a:br>
              <a:rPr lang="en-GB" dirty="0">
                <a:solidFill>
                  <a:schemeClr val="tx1">
                    <a:lumMod val="10000"/>
                  </a:schemeClr>
                </a:solidFill>
              </a:rPr>
            </a:br>
            <a:r>
              <a:rPr lang="en-GB" dirty="0">
                <a:solidFill>
                  <a:schemeClr val="tx1">
                    <a:lumMod val="10000"/>
                  </a:schemeClr>
                </a:solidFill>
              </a:rPr>
              <a:t>these have been purchased for children </a:t>
            </a:r>
            <a:br>
              <a:rPr lang="en-GB" dirty="0">
                <a:solidFill>
                  <a:schemeClr val="tx1">
                    <a:lumMod val="10000"/>
                  </a:schemeClr>
                </a:solidFill>
              </a:rPr>
            </a:br>
            <a:r>
              <a:rPr lang="en-GB" dirty="0">
                <a:solidFill>
                  <a:schemeClr val="tx1">
                    <a:lumMod val="10000"/>
                  </a:schemeClr>
                </a:solidFill>
              </a:rPr>
              <a:t>to have in school</a:t>
            </a:r>
          </a:p>
          <a:p>
            <a:r>
              <a:rPr lang="en-GB" dirty="0">
                <a:solidFill>
                  <a:schemeClr val="tx1">
                    <a:lumMod val="10000"/>
                  </a:schemeClr>
                </a:solidFill>
              </a:rPr>
              <a:t>Times Table </a:t>
            </a:r>
            <a:r>
              <a:rPr lang="en-GB" dirty="0" err="1">
                <a:solidFill>
                  <a:schemeClr val="tx1">
                    <a:lumMod val="10000"/>
                  </a:schemeClr>
                </a:solidFill>
              </a:rPr>
              <a:t>Rockstars</a:t>
            </a:r>
            <a:endParaRPr lang="en-GB" dirty="0">
              <a:solidFill>
                <a:schemeClr val="tx1">
                  <a:lumMod val="10000"/>
                </a:schemeClr>
              </a:solidFill>
            </a:endParaRPr>
          </a:p>
          <a:p>
            <a:r>
              <a:rPr lang="en-GB" dirty="0">
                <a:solidFill>
                  <a:schemeClr val="tx1">
                    <a:lumMod val="10000"/>
                  </a:schemeClr>
                </a:solidFill>
              </a:rPr>
              <a:t>Providing breakfast on test days during SATs week</a:t>
            </a:r>
          </a:p>
          <a:p>
            <a:r>
              <a:rPr lang="en-GB" dirty="0">
                <a:solidFill>
                  <a:schemeClr val="tx1">
                    <a:lumMod val="10000"/>
                  </a:schemeClr>
                </a:solidFill>
              </a:rPr>
              <a:t>A balanced curriculum</a:t>
            </a:r>
            <a:endParaRPr lang="en-US" dirty="0">
              <a:solidFill>
                <a:schemeClr val="tx1">
                  <a:lumMod val="10000"/>
                </a:schemeClr>
              </a:solidFill>
            </a:endParaRPr>
          </a:p>
        </p:txBody>
      </p:sp>
      <p:pic>
        <p:nvPicPr>
          <p:cNvPr id="5" name="Picture 4">
            <a:extLst>
              <a:ext uri="{FF2B5EF4-FFF2-40B4-BE49-F238E27FC236}">
                <a16:creationId xmlns:a16="http://schemas.microsoft.com/office/drawing/2014/main" id="{68C50055-65C2-6901-5CF4-F1606D6D4583}"/>
              </a:ext>
            </a:extLst>
          </p:cNvPr>
          <p:cNvPicPr>
            <a:picLocks noChangeAspect="1"/>
          </p:cNvPicPr>
          <p:nvPr/>
        </p:nvPicPr>
        <p:blipFill>
          <a:blip r:embed="rId2"/>
          <a:stretch>
            <a:fillRect/>
          </a:stretch>
        </p:blipFill>
        <p:spPr>
          <a:xfrm>
            <a:off x="7236296" y="2301614"/>
            <a:ext cx="1763433" cy="2254771"/>
          </a:xfrm>
          <a:prstGeom prst="rect">
            <a:avLst/>
          </a:prstGeom>
        </p:spPr>
      </p:pic>
    </p:spTree>
    <p:extLst>
      <p:ext uri="{BB962C8B-B14F-4D97-AF65-F5344CB8AC3E}">
        <p14:creationId xmlns:p14="http://schemas.microsoft.com/office/powerpoint/2010/main" val="22157464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066800"/>
          </a:xfrm>
        </p:spPr>
        <p:txBody>
          <a:bodyPr>
            <a:normAutofit fontScale="90000"/>
          </a:bodyPr>
          <a:lstStyle/>
          <a:p>
            <a:r>
              <a:rPr lang="en-GB" b="1" u="sng" dirty="0"/>
              <a:t>How can we work together to support our Year 6 children?</a:t>
            </a:r>
            <a:endParaRPr lang="en-US" b="1" u="sng" dirty="0"/>
          </a:p>
        </p:txBody>
      </p:sp>
      <p:sp>
        <p:nvSpPr>
          <p:cNvPr id="3" name="Content Placeholder 2"/>
          <p:cNvSpPr>
            <a:spLocks noGrp="1"/>
          </p:cNvSpPr>
          <p:nvPr>
            <p:ph idx="1"/>
          </p:nvPr>
        </p:nvSpPr>
        <p:spPr>
          <a:xfrm>
            <a:off x="107504" y="1340768"/>
            <a:ext cx="8856984" cy="5517232"/>
          </a:xfrm>
        </p:spPr>
        <p:txBody>
          <a:bodyPr>
            <a:normAutofit/>
          </a:bodyPr>
          <a:lstStyle/>
          <a:p>
            <a:pPr marL="342900" indent="-160338">
              <a:buFont typeface="Arial" panose="020B0604020202020204" pitchFamily="34" charset="0"/>
              <a:buChar char="•"/>
              <a:defRPr/>
            </a:pPr>
            <a:r>
              <a:rPr lang="en-GB" sz="2000" b="1" dirty="0">
                <a:solidFill>
                  <a:schemeClr val="bg2">
                    <a:lumMod val="10000"/>
                  </a:schemeClr>
                </a:solidFill>
                <a:latin typeface="+mj-lt"/>
              </a:rPr>
              <a:t>First and foremost, support and reassure your child that there is nothing to worry about and they should always just try their best. Praise and encourage!</a:t>
            </a:r>
          </a:p>
          <a:p>
            <a:pPr marL="342900" indent="-160338">
              <a:buFont typeface="Arial" panose="020B0604020202020204" pitchFamily="34" charset="0"/>
              <a:buChar char="•"/>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b="1" dirty="0">
                <a:solidFill>
                  <a:srgbClr val="FF0000"/>
                </a:solidFill>
                <a:latin typeface="+mj-lt"/>
              </a:rPr>
              <a:t>Ensure your child has the </a:t>
            </a:r>
            <a:r>
              <a:rPr lang="en-GB" sz="2000" b="1" u="sng" dirty="0">
                <a:solidFill>
                  <a:srgbClr val="FF0000"/>
                </a:solidFill>
                <a:latin typeface="+mj-lt"/>
              </a:rPr>
              <a:t>best possible </a:t>
            </a:r>
            <a:r>
              <a:rPr lang="en-GB" sz="2000" b="1" dirty="0">
                <a:solidFill>
                  <a:srgbClr val="FF0000"/>
                </a:solidFill>
                <a:latin typeface="+mj-lt"/>
              </a:rPr>
              <a:t>attendance at school.</a:t>
            </a:r>
          </a:p>
          <a:p>
            <a:pPr marL="182562" indent="0">
              <a:buNone/>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Reading, spelling and arithmetic (e.g. times tables) are essential to practise.</a:t>
            </a:r>
          </a:p>
          <a:p>
            <a:pPr marL="342900" indent="-160338">
              <a:buFont typeface="Arial" panose="020B0604020202020204" pitchFamily="34" charset="0"/>
              <a:buChar char="•"/>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Carry on with normal clubs and all the fun activities they take part in outside of school.</a:t>
            </a:r>
          </a:p>
          <a:p>
            <a:pPr marL="342900" indent="-160338">
              <a:buFont typeface="Arial" panose="020B0604020202020204" pitchFamily="34" charset="0"/>
              <a:buChar char="•"/>
              <a:defRPr/>
            </a:pP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Have normal bedtime routines so they aren’t tired.</a:t>
            </a:r>
            <a:br>
              <a:rPr lang="en-GB" sz="2000" dirty="0">
                <a:solidFill>
                  <a:schemeClr val="bg2">
                    <a:lumMod val="10000"/>
                  </a:schemeClr>
                </a:solidFill>
                <a:latin typeface="+mj-lt"/>
              </a:rPr>
            </a:br>
            <a:endParaRPr lang="en-GB" sz="2000" dirty="0">
              <a:solidFill>
                <a:schemeClr val="bg2">
                  <a:lumMod val="10000"/>
                </a:schemeClr>
              </a:solidFill>
              <a:latin typeface="+mj-lt"/>
            </a:endParaRPr>
          </a:p>
          <a:p>
            <a:pPr marL="342900" indent="-160338">
              <a:buFont typeface="Arial" panose="020B0604020202020204" pitchFamily="34" charset="0"/>
              <a:buChar char="•"/>
              <a:defRPr/>
            </a:pPr>
            <a:r>
              <a:rPr lang="en-GB" sz="2000" dirty="0">
                <a:solidFill>
                  <a:schemeClr val="bg2">
                    <a:lumMod val="10000"/>
                  </a:schemeClr>
                </a:solidFill>
                <a:latin typeface="+mj-lt"/>
              </a:rPr>
              <a:t>Breakfast club will be available free of charge for the whole of Year 6 during  SATs week from 8am. </a:t>
            </a:r>
          </a:p>
        </p:txBody>
      </p:sp>
    </p:spTree>
    <p:extLst>
      <p:ext uri="{BB962C8B-B14F-4D97-AF65-F5344CB8AC3E}">
        <p14:creationId xmlns:p14="http://schemas.microsoft.com/office/powerpoint/2010/main" val="21640704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7B9057DDE39C24DA375D5C868845DD4" ma:contentTypeVersion="14" ma:contentTypeDescription="Create a new document." ma:contentTypeScope="" ma:versionID="532e5d026f47e8500d28eb7d4448b4f4">
  <xsd:schema xmlns:xsd="http://www.w3.org/2001/XMLSchema" xmlns:xs="http://www.w3.org/2001/XMLSchema" xmlns:p="http://schemas.microsoft.com/office/2006/metadata/properties" xmlns:ns3="02b4babc-7afa-4f54-a840-2cbce1ff797a" xmlns:ns4="ffea3f66-9e70-49e8-9cae-72a36c207ec2" targetNamespace="http://schemas.microsoft.com/office/2006/metadata/properties" ma:root="true" ma:fieldsID="6536b36cc13d345f88c13a6610146264" ns3:_="" ns4:_="">
    <xsd:import namespace="02b4babc-7afa-4f54-a840-2cbce1ff797a"/>
    <xsd:import namespace="ffea3f66-9e70-49e8-9cae-72a36c207ec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ServiceDateTaken" minOccurs="0"/>
                <xsd:element ref="ns4:MediaLengthInSeconds"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b4babc-7afa-4f54-a840-2cbce1ff797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fea3f66-9e70-49e8-9cae-72a36c207ec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6CD4DD3-7844-4A7C-AE4C-F8CEEBE1E5B7}">
  <ds:schemaRefs>
    <ds:schemaRef ds:uri="http://purl.org/dc/dcmitype/"/>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ffea3f66-9e70-49e8-9cae-72a36c207ec2"/>
    <ds:schemaRef ds:uri="02b4babc-7afa-4f54-a840-2cbce1ff797a"/>
    <ds:schemaRef ds:uri="http://www.w3.org/XML/1998/namespace"/>
  </ds:schemaRefs>
</ds:datastoreItem>
</file>

<file path=customXml/itemProps2.xml><?xml version="1.0" encoding="utf-8"?>
<ds:datastoreItem xmlns:ds="http://schemas.openxmlformats.org/officeDocument/2006/customXml" ds:itemID="{FF2AFBCA-D047-4DAF-B460-E1A1A71F8F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2b4babc-7afa-4f54-a840-2cbce1ff797a"/>
    <ds:schemaRef ds:uri="ffea3f66-9e70-49e8-9cae-72a36c207ec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F6F80F8-CA8B-439F-BC0F-1446BCD5A54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1445</TotalTime>
  <Words>1106</Words>
  <Application>Microsoft Office PowerPoint</Application>
  <PresentationFormat>On-screen Show (4:3)</PresentationFormat>
  <Paragraphs>137</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BPreplay</vt:lpstr>
      <vt:lpstr>Calibri</vt:lpstr>
      <vt:lpstr>Trebuchet MS</vt:lpstr>
      <vt:lpstr>Office Theme</vt:lpstr>
      <vt:lpstr>PowerPoint Presentation</vt:lpstr>
      <vt:lpstr> WHEN ARE THE TESTS? </vt:lpstr>
      <vt:lpstr> KS2 Assessment in 2026</vt:lpstr>
      <vt:lpstr> 2024 Scaled Scores</vt:lpstr>
      <vt:lpstr>GPS (Spelling, Punctuation and Grammar)</vt:lpstr>
      <vt:lpstr>PowerPoint Presentation</vt:lpstr>
      <vt:lpstr>PowerPoint Presentation</vt:lpstr>
      <vt:lpstr>PowerPoint Presentation</vt:lpstr>
      <vt:lpstr>PowerPoint Presentation</vt:lpstr>
      <vt:lpstr>Reading</vt:lpstr>
      <vt:lpstr>PowerPoint Presentation</vt:lpstr>
      <vt:lpstr>PowerPoint Presentation</vt:lpstr>
      <vt:lpstr>PowerPoint Presentation</vt:lpstr>
      <vt:lpstr>PowerPoint Presentation</vt:lpstr>
      <vt:lpstr>PowerPoint Presentation</vt:lpstr>
      <vt:lpstr>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Common errors</vt:lpstr>
      <vt:lpstr>How to help your child with Maths</vt:lpstr>
      <vt:lpstr>Writing</vt:lpstr>
      <vt:lpstr>Results </vt:lpstr>
      <vt:lpstr>Illness on the day of a test</vt:lpstr>
      <vt:lpstr>What are we doing to support our Year 6 children?</vt:lpstr>
      <vt:lpstr>How can we work together to support our Year 6 children?</vt:lpstr>
    </vt:vector>
  </TitlesOfParts>
  <Company>UHB NHS Foundation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SATS 2017</dc:title>
  <dc:creator>Noodle</dc:creator>
  <cp:lastModifiedBy>Kimberley Stanley</cp:lastModifiedBy>
  <cp:revision>35</cp:revision>
  <dcterms:created xsi:type="dcterms:W3CDTF">2018-02-05T20:42:01Z</dcterms:created>
  <dcterms:modified xsi:type="dcterms:W3CDTF">2025-12-18T10:43:38Z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0x01010027B9057DDE39C24DA375D5C868845DD4</vt:lpwstr>
  </property>
</Properties>
</file>