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22"/>
  </p:notesMasterIdLst>
  <p:sldIdLst>
    <p:sldId id="256" r:id="rId5"/>
    <p:sldId id="258" r:id="rId6"/>
    <p:sldId id="269" r:id="rId7"/>
    <p:sldId id="270" r:id="rId8"/>
    <p:sldId id="271" r:id="rId9"/>
    <p:sldId id="268" r:id="rId10"/>
    <p:sldId id="262" r:id="rId11"/>
    <p:sldId id="261" r:id="rId12"/>
    <p:sldId id="272" r:id="rId13"/>
    <p:sldId id="273" r:id="rId14"/>
    <p:sldId id="265" r:id="rId15"/>
    <p:sldId id="263" r:id="rId16"/>
    <p:sldId id="266" r:id="rId17"/>
    <p:sldId id="274" r:id="rId18"/>
    <p:sldId id="275" r:id="rId19"/>
    <p:sldId id="267" r:id="rId20"/>
    <p:sldId id="27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4660"/>
  </p:normalViewPr>
  <p:slideViewPr>
    <p:cSldViewPr snapToGrid="0">
      <p:cViewPr varScale="1">
        <p:scale>
          <a:sx n="105" d="100"/>
          <a:sy n="105" d="100"/>
        </p:scale>
        <p:origin x="88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mberley Stanley" userId="d861336e-4edd-4b6c-87c4-56ebb51a6aa7" providerId="ADAL" clId="{75608D5C-6585-43D0-962F-E839DF31EA17}"/>
    <pc:docChg chg="custSel modSld">
      <pc:chgData name="Kimberley Stanley" userId="d861336e-4edd-4b6c-87c4-56ebb51a6aa7" providerId="ADAL" clId="{75608D5C-6585-43D0-962F-E839DF31EA17}" dt="2025-07-16T06:53:12.042" v="148" actId="20577"/>
      <pc:docMkLst>
        <pc:docMk/>
      </pc:docMkLst>
      <pc:sldChg chg="addSp modSp mod modAnim">
        <pc:chgData name="Kimberley Stanley" userId="d861336e-4edd-4b6c-87c4-56ebb51a6aa7" providerId="ADAL" clId="{75608D5C-6585-43D0-962F-E839DF31EA17}" dt="2025-07-16T06:53:12.042" v="148" actId="20577"/>
        <pc:sldMkLst>
          <pc:docMk/>
          <pc:sldMk cId="3528767135" sldId="265"/>
        </pc:sldMkLst>
        <pc:spChg chg="add mod">
          <ac:chgData name="Kimberley Stanley" userId="d861336e-4edd-4b6c-87c4-56ebb51a6aa7" providerId="ADAL" clId="{75608D5C-6585-43D0-962F-E839DF31EA17}" dt="2025-07-16T06:53:12.042" v="148" actId="20577"/>
          <ac:spMkLst>
            <pc:docMk/>
            <pc:sldMk cId="3528767135" sldId="265"/>
            <ac:spMk id="6" creationId="{92CF0BE5-20CD-7E9A-E47B-E9297EBAAECD}"/>
          </ac:spMkLst>
        </pc:spChg>
      </pc:sldChg>
      <pc:sldChg chg="modSp mod">
        <pc:chgData name="Kimberley Stanley" userId="d861336e-4edd-4b6c-87c4-56ebb51a6aa7" providerId="ADAL" clId="{75608D5C-6585-43D0-962F-E839DF31EA17}" dt="2025-07-16T06:50:44.833" v="2" actId="20577"/>
        <pc:sldMkLst>
          <pc:docMk/>
          <pc:sldMk cId="1965859137" sldId="272"/>
        </pc:sldMkLst>
        <pc:spChg chg="mod">
          <ac:chgData name="Kimberley Stanley" userId="d861336e-4edd-4b6c-87c4-56ebb51a6aa7" providerId="ADAL" clId="{75608D5C-6585-43D0-962F-E839DF31EA17}" dt="2025-07-16T06:50:44.833" v="2" actId="20577"/>
          <ac:spMkLst>
            <pc:docMk/>
            <pc:sldMk cId="1965859137" sldId="272"/>
            <ac:spMk id="4" creationId="{478F6DD5-247B-566D-1881-4F003BC848EE}"/>
          </ac:spMkLst>
        </pc:spChg>
      </pc:sldChg>
      <pc:sldChg chg="addSp modSp mod">
        <pc:chgData name="Kimberley Stanley" userId="d861336e-4edd-4b6c-87c4-56ebb51a6aa7" providerId="ADAL" clId="{75608D5C-6585-43D0-962F-E839DF31EA17}" dt="2025-07-16T06:51:33.496" v="40" actId="20577"/>
        <pc:sldMkLst>
          <pc:docMk/>
          <pc:sldMk cId="2466538128" sldId="273"/>
        </pc:sldMkLst>
        <pc:spChg chg="add mod">
          <ac:chgData name="Kimberley Stanley" userId="d861336e-4edd-4b6c-87c4-56ebb51a6aa7" providerId="ADAL" clId="{75608D5C-6585-43D0-962F-E839DF31EA17}" dt="2025-07-16T06:51:33.496" v="40" actId="20577"/>
          <ac:spMkLst>
            <pc:docMk/>
            <pc:sldMk cId="2466538128" sldId="273"/>
            <ac:spMk id="2" creationId="{A5929CAA-523F-8F54-EBBC-9634424FA3D8}"/>
          </ac:spMkLst>
        </pc:spChg>
        <pc:spChg chg="mod">
          <ac:chgData name="Kimberley Stanley" userId="d861336e-4edd-4b6c-87c4-56ebb51a6aa7" providerId="ADAL" clId="{75608D5C-6585-43D0-962F-E839DF31EA17}" dt="2025-07-16T06:51:12.804" v="10" actId="27636"/>
          <ac:spMkLst>
            <pc:docMk/>
            <pc:sldMk cId="2466538128" sldId="273"/>
            <ac:spMk id="6" creationId="{D7E9C24C-7613-8300-733A-B786A011B4B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E695D9-71F0-449D-A63A-6FBD063C30CB}" type="datetimeFigureOut">
              <a:rPr lang="en-GB" smtClean="0"/>
              <a:t>16/07/2025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09E8D6-5241-43AB-82CB-663F2A7EEE1E}" type="slidenum">
              <a:rPr lang="en-GB" smtClean="0"/>
              <a:t>‹#›</a:t>
            </a:fld>
            <a:endParaRPr lang="en-GB"/>
          </a:p>
        </p:txBody>
      </p:sp>
    </p:spTree>
    <p:extLst>
      <p:ext uri="{BB962C8B-B14F-4D97-AF65-F5344CB8AC3E}">
        <p14:creationId xmlns:p14="http://schemas.microsoft.com/office/powerpoint/2010/main" val="1170912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Head Boy/Girl/House Captains </a:t>
            </a:r>
          </a:p>
        </p:txBody>
      </p:sp>
      <p:sp>
        <p:nvSpPr>
          <p:cNvPr id="4" name="Slide Number Placeholder 3"/>
          <p:cNvSpPr>
            <a:spLocks noGrp="1"/>
          </p:cNvSpPr>
          <p:nvPr>
            <p:ph type="sldNum" sz="quarter" idx="5"/>
          </p:nvPr>
        </p:nvSpPr>
        <p:spPr/>
        <p:txBody>
          <a:bodyPr/>
          <a:lstStyle/>
          <a:p>
            <a:fld id="{1109E8D6-5241-43AB-82CB-663F2A7EEE1E}" type="slidenum">
              <a:rPr lang="en-GB" smtClean="0"/>
              <a:t>9</a:t>
            </a:fld>
            <a:endParaRPr lang="en-GB"/>
          </a:p>
        </p:txBody>
      </p:sp>
    </p:spTree>
    <p:extLst>
      <p:ext uri="{BB962C8B-B14F-4D97-AF65-F5344CB8AC3E}">
        <p14:creationId xmlns:p14="http://schemas.microsoft.com/office/powerpoint/2010/main" val="417543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37440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693223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813881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133640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65996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69913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621493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0852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1283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398235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541452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defRPr>
            </a:lvl1pPr>
          </a:lstStyle>
          <a:p>
            <a:fld id="{326951E3-958F-4611-B170-D081BA0250F9}" type="datetimeFigureOut">
              <a:rPr lang="en-US" smtClean="0"/>
              <a:pPr/>
              <a:t>7/16/2025</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2545785"/>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62" r:id="rId4"/>
    <p:sldLayoutId id="2147483663" r:id="rId5"/>
    <p:sldLayoutId id="2147483668" r:id="rId6"/>
    <p:sldLayoutId id="2147483664" r:id="rId7"/>
    <p:sldLayoutId id="2147483665" r:id="rId8"/>
    <p:sldLayoutId id="2147483666" r:id="rId9"/>
    <p:sldLayoutId id="2147483667" r:id="rId10"/>
    <p:sldLayoutId id="2147483669"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mn-lt"/>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mn-lt"/>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mn-lt"/>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mn-lt"/>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hyperlink" Target="https://tividalehall.sandwell.sch.uk/Our-Curriculum/"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 name="Picture 30" descr="Assorted school supplies">
            <a:extLst>
              <a:ext uri="{FF2B5EF4-FFF2-40B4-BE49-F238E27FC236}">
                <a16:creationId xmlns:a16="http://schemas.microsoft.com/office/drawing/2014/main" id="{3917FBE2-F810-9A8C-C49D-E36B7AC07FB0}"/>
              </a:ext>
            </a:extLst>
          </p:cNvPr>
          <p:cNvPicPr>
            <a:picLocks noChangeAspect="1"/>
          </p:cNvPicPr>
          <p:nvPr/>
        </p:nvPicPr>
        <p:blipFill rotWithShape="1">
          <a:blip r:embed="rId2">
            <a:alphaModFix amt="40000"/>
          </a:blip>
          <a:srcRect t="15730"/>
          <a:stretch/>
        </p:blipFill>
        <p:spPr>
          <a:xfrm>
            <a:off x="1" y="10"/>
            <a:ext cx="12191999" cy="6857990"/>
          </a:xfrm>
          <a:prstGeom prst="rect">
            <a:avLst/>
          </a:prstGeom>
        </p:spPr>
      </p:pic>
      <p:sp>
        <p:nvSpPr>
          <p:cNvPr id="2" name="Title 1">
            <a:extLst>
              <a:ext uri="{FF2B5EF4-FFF2-40B4-BE49-F238E27FC236}">
                <a16:creationId xmlns:a16="http://schemas.microsoft.com/office/drawing/2014/main" id="{E259F4C9-8C57-24B4-20F6-7DDB9E69582E}"/>
              </a:ext>
            </a:extLst>
          </p:cNvPr>
          <p:cNvSpPr>
            <a:spLocks noGrp="1"/>
          </p:cNvSpPr>
          <p:nvPr>
            <p:ph type="ctrTitle"/>
          </p:nvPr>
        </p:nvSpPr>
        <p:spPr>
          <a:xfrm>
            <a:off x="2629691" y="1256045"/>
            <a:ext cx="6962052" cy="1884207"/>
          </a:xfrm>
        </p:spPr>
        <p:txBody>
          <a:bodyPr anchor="b">
            <a:normAutofit fontScale="90000"/>
          </a:bodyPr>
          <a:lstStyle/>
          <a:p>
            <a:pPr algn="ctr"/>
            <a:r>
              <a:rPr lang="en-GB" b="1" dirty="0">
                <a:solidFill>
                  <a:srgbClr val="FFFFFF"/>
                </a:solidFill>
                <a:latin typeface="Bradley Hand ITC" panose="03070402050302030203" pitchFamily="66" charset="0"/>
              </a:rPr>
              <a:t>Transition Meeting for Parents of children going into  </a:t>
            </a:r>
            <a:r>
              <a:rPr lang="en-GB" b="1" dirty="0">
                <a:solidFill>
                  <a:srgbClr val="FF0000"/>
                </a:solidFill>
                <a:latin typeface="Bradley Hand ITC" panose="03070402050302030203" pitchFamily="66" charset="0"/>
              </a:rPr>
              <a:t>Panthers</a:t>
            </a:r>
            <a:r>
              <a:rPr lang="en-GB" b="1" dirty="0">
                <a:solidFill>
                  <a:srgbClr val="FFFFFF"/>
                </a:solidFill>
                <a:latin typeface="Bradley Hand ITC" panose="03070402050302030203" pitchFamily="66" charset="0"/>
              </a:rPr>
              <a:t> or  </a:t>
            </a:r>
            <a:r>
              <a:rPr lang="en-GB" b="1" dirty="0">
                <a:solidFill>
                  <a:srgbClr val="FF0000"/>
                </a:solidFill>
                <a:latin typeface="Bradley Hand ITC" panose="03070402050302030203" pitchFamily="66" charset="0"/>
              </a:rPr>
              <a:t>Jaguars</a:t>
            </a:r>
            <a:r>
              <a:rPr lang="en-GB" b="1" dirty="0">
                <a:solidFill>
                  <a:srgbClr val="FFFFFF"/>
                </a:solidFill>
                <a:latin typeface="Bradley Hand ITC" panose="03070402050302030203" pitchFamily="66" charset="0"/>
              </a:rPr>
              <a:t>        in </a:t>
            </a:r>
            <a:r>
              <a:rPr lang="en-GB" b="1" dirty="0">
                <a:solidFill>
                  <a:srgbClr val="FF0000"/>
                </a:solidFill>
                <a:latin typeface="Bradley Hand ITC" panose="03070402050302030203" pitchFamily="66" charset="0"/>
              </a:rPr>
              <a:t>Year  6   </a:t>
            </a:r>
          </a:p>
        </p:txBody>
      </p:sp>
      <p:pic>
        <p:nvPicPr>
          <p:cNvPr id="5" name="Picture 4">
            <a:extLst>
              <a:ext uri="{FF2B5EF4-FFF2-40B4-BE49-F238E27FC236}">
                <a16:creationId xmlns:a16="http://schemas.microsoft.com/office/drawing/2014/main" id="{B4D77F6F-CA37-4409-0C63-AAA02079A6E2}"/>
              </a:ext>
            </a:extLst>
          </p:cNvPr>
          <p:cNvPicPr>
            <a:picLocks noChangeAspect="1"/>
          </p:cNvPicPr>
          <p:nvPr/>
        </p:nvPicPr>
        <p:blipFill>
          <a:blip r:embed="rId3"/>
          <a:stretch>
            <a:fillRect/>
          </a:stretch>
        </p:blipFill>
        <p:spPr>
          <a:xfrm>
            <a:off x="5498016" y="3375331"/>
            <a:ext cx="1225402" cy="1341236"/>
          </a:xfrm>
          <a:prstGeom prst="rect">
            <a:avLst/>
          </a:prstGeom>
        </p:spPr>
      </p:pic>
      <p:cxnSp>
        <p:nvCxnSpPr>
          <p:cNvPr id="32" name="Straight Connector 31">
            <a:extLst>
              <a:ext uri="{FF2B5EF4-FFF2-40B4-BE49-F238E27FC236}">
                <a16:creationId xmlns:a16="http://schemas.microsoft.com/office/drawing/2014/main" id="{6B5C80BC-C547-4FD8-9B68-6A9207F0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1557" y="3481804"/>
            <a:ext cx="0" cy="13107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126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Neat empty education desk">
            <a:extLst>
              <a:ext uri="{FF2B5EF4-FFF2-40B4-BE49-F238E27FC236}">
                <a16:creationId xmlns:a16="http://schemas.microsoft.com/office/drawing/2014/main" id="{D0A8AB36-9FC3-22F4-BBC1-AAFEEE787A2B}"/>
              </a:ext>
            </a:extLst>
          </p:cNvPr>
          <p:cNvPicPr>
            <a:picLocks noChangeAspect="1"/>
          </p:cNvPicPr>
          <p:nvPr/>
        </p:nvPicPr>
        <p:blipFill rotWithShape="1">
          <a:blip r:embed="rId2">
            <a:alphaModFix amt="40000"/>
          </a:blip>
          <a:srcRect t="15730"/>
          <a:stretch/>
        </p:blipFill>
        <p:spPr>
          <a:xfrm>
            <a:off x="6822" y="10"/>
            <a:ext cx="12191999" cy="6857990"/>
          </a:xfrm>
          <a:prstGeom prst="rect">
            <a:avLst/>
          </a:prstGeom>
        </p:spPr>
      </p:pic>
      <p:sp>
        <p:nvSpPr>
          <p:cNvPr id="2" name="Title 1">
            <a:extLst>
              <a:ext uri="{FF2B5EF4-FFF2-40B4-BE49-F238E27FC236}">
                <a16:creationId xmlns:a16="http://schemas.microsoft.com/office/drawing/2014/main" id="{879F1D26-7CA4-425E-FAFF-96C82BE09681}"/>
              </a:ext>
            </a:extLst>
          </p:cNvPr>
          <p:cNvSpPr>
            <a:spLocks noGrp="1"/>
          </p:cNvSpPr>
          <p:nvPr>
            <p:ph type="title"/>
          </p:nvPr>
        </p:nvSpPr>
        <p:spPr>
          <a:xfrm>
            <a:off x="-668680" y="239100"/>
            <a:ext cx="6962052" cy="1001205"/>
          </a:xfrm>
        </p:spPr>
        <p:txBody>
          <a:bodyPr vert="horz" lIns="91440" tIns="45720" rIns="91440" bIns="45720" rtlCol="0" anchor="b">
            <a:normAutofit/>
          </a:bodyPr>
          <a:lstStyle/>
          <a:p>
            <a:pPr algn="ctr"/>
            <a:r>
              <a:rPr lang="en-US" sz="4800" dirty="0">
                <a:solidFill>
                  <a:srgbClr val="FFFFFF"/>
                </a:solidFill>
              </a:rPr>
              <a:t>Class Teachers</a:t>
            </a:r>
          </a:p>
        </p:txBody>
      </p:sp>
      <p:cxnSp>
        <p:nvCxnSpPr>
          <p:cNvPr id="13" name="Straight Connector 12">
            <a:extLst>
              <a:ext uri="{FF2B5EF4-FFF2-40B4-BE49-F238E27FC236}">
                <a16:creationId xmlns:a16="http://schemas.microsoft.com/office/drawing/2014/main" id="{6B5C80BC-C547-4FD8-9B68-6A9207F0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1557" y="3481804"/>
            <a:ext cx="0" cy="13107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0F136FBD-A50B-A247-FB8E-5381E75BC117}"/>
              </a:ext>
            </a:extLst>
          </p:cNvPr>
          <p:cNvSpPr/>
          <p:nvPr/>
        </p:nvSpPr>
        <p:spPr>
          <a:xfrm>
            <a:off x="265092" y="1479395"/>
            <a:ext cx="2547254" cy="223701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bg1"/>
                </a:solidFill>
                <a:latin typeface="Kinetic Letters Joined" pitchFamily="50" charset="0"/>
              </a:rPr>
              <a:t>Miss Stanley </a:t>
            </a:r>
          </a:p>
        </p:txBody>
      </p:sp>
      <p:sp>
        <p:nvSpPr>
          <p:cNvPr id="6" name="Rectangle 5">
            <a:extLst>
              <a:ext uri="{FF2B5EF4-FFF2-40B4-BE49-F238E27FC236}">
                <a16:creationId xmlns:a16="http://schemas.microsoft.com/office/drawing/2014/main" id="{66ED126F-0D65-7846-4A0A-59C91C496ACC}"/>
              </a:ext>
            </a:extLst>
          </p:cNvPr>
          <p:cNvSpPr/>
          <p:nvPr/>
        </p:nvSpPr>
        <p:spPr>
          <a:xfrm>
            <a:off x="2939812" y="1479395"/>
            <a:ext cx="2547254" cy="223701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bg1"/>
                </a:solidFill>
                <a:latin typeface="Kinetic Letters Joined" pitchFamily="50" charset="0"/>
              </a:rPr>
              <a:t>Mr White </a:t>
            </a:r>
          </a:p>
        </p:txBody>
      </p:sp>
      <p:sp>
        <p:nvSpPr>
          <p:cNvPr id="3" name="Rectangle 2">
            <a:extLst>
              <a:ext uri="{FF2B5EF4-FFF2-40B4-BE49-F238E27FC236}">
                <a16:creationId xmlns:a16="http://schemas.microsoft.com/office/drawing/2014/main" id="{1EC668CB-39B8-93C6-143B-7EB5662CD96C}"/>
              </a:ext>
            </a:extLst>
          </p:cNvPr>
          <p:cNvSpPr/>
          <p:nvPr/>
        </p:nvSpPr>
        <p:spPr>
          <a:xfrm>
            <a:off x="5614532" y="1479395"/>
            <a:ext cx="2547254" cy="223701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bg1"/>
                </a:solidFill>
                <a:latin typeface="Kinetic Letters Joined" pitchFamily="50" charset="0"/>
              </a:rPr>
              <a:t>Mr Higgins </a:t>
            </a:r>
          </a:p>
        </p:txBody>
      </p:sp>
    </p:spTree>
    <p:extLst>
      <p:ext uri="{BB962C8B-B14F-4D97-AF65-F5344CB8AC3E}">
        <p14:creationId xmlns:p14="http://schemas.microsoft.com/office/powerpoint/2010/main" val="3737105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School desk with books and pencils with chalkboard in background">
            <a:extLst>
              <a:ext uri="{FF2B5EF4-FFF2-40B4-BE49-F238E27FC236}">
                <a16:creationId xmlns:a16="http://schemas.microsoft.com/office/drawing/2014/main" id="{6167316E-2A2C-DBCE-9CBB-E6B9E035E033}"/>
              </a:ext>
            </a:extLst>
          </p:cNvPr>
          <p:cNvPicPr>
            <a:picLocks noChangeAspect="1"/>
          </p:cNvPicPr>
          <p:nvPr/>
        </p:nvPicPr>
        <p:blipFill rotWithShape="1">
          <a:blip r:embed="rId2"/>
          <a:srcRect t="15709" r="-1" b="-1"/>
          <a:stretch/>
        </p:blipFill>
        <p:spPr>
          <a:xfrm>
            <a:off x="3068" y="1"/>
            <a:ext cx="12188932" cy="6857999"/>
          </a:xfrm>
          <a:prstGeom prst="rect">
            <a:avLst/>
          </a:prstGeom>
        </p:spPr>
      </p:pic>
      <p:sp>
        <p:nvSpPr>
          <p:cNvPr id="2" name="Title 1">
            <a:extLst>
              <a:ext uri="{FF2B5EF4-FFF2-40B4-BE49-F238E27FC236}">
                <a16:creationId xmlns:a16="http://schemas.microsoft.com/office/drawing/2014/main" id="{0EA49D0A-2E13-1B3A-811A-486E7F23A33B}"/>
              </a:ext>
            </a:extLst>
          </p:cNvPr>
          <p:cNvSpPr>
            <a:spLocks noGrp="1"/>
          </p:cNvSpPr>
          <p:nvPr>
            <p:ph type="title"/>
          </p:nvPr>
        </p:nvSpPr>
        <p:spPr>
          <a:xfrm>
            <a:off x="77428" y="0"/>
            <a:ext cx="7621229" cy="740550"/>
          </a:xfrm>
        </p:spPr>
        <p:txBody>
          <a:bodyPr vert="horz" lIns="91440" tIns="45720" rIns="91440" bIns="45720" rtlCol="0" anchor="t">
            <a:normAutofit fontScale="90000"/>
          </a:bodyPr>
          <a:lstStyle/>
          <a:p>
            <a:r>
              <a:rPr lang="en-US" sz="4800" b="1" u="sng" dirty="0">
                <a:solidFill>
                  <a:srgbClr val="FFFFFF"/>
                </a:solidFill>
              </a:rPr>
              <a:t>Timings </a:t>
            </a:r>
            <a:br>
              <a:rPr lang="en-US" sz="4800" b="1" u="sng" dirty="0">
                <a:solidFill>
                  <a:srgbClr val="FFFFFF"/>
                </a:solidFill>
              </a:rPr>
            </a:br>
            <a:r>
              <a:rPr lang="en-US" sz="2700" b="1" dirty="0">
                <a:solidFill>
                  <a:srgbClr val="FFFFFF"/>
                </a:solidFill>
              </a:rPr>
              <a:t>Children are to line up on the bottom playground at the bottom of the ramp.</a:t>
            </a:r>
            <a:br>
              <a:rPr lang="en-US" sz="2700" b="1" dirty="0">
                <a:solidFill>
                  <a:srgbClr val="FFFFFF"/>
                </a:solidFill>
              </a:rPr>
            </a:br>
            <a:br>
              <a:rPr lang="en-US" sz="2700" b="1" dirty="0">
                <a:solidFill>
                  <a:srgbClr val="FFFFFF"/>
                </a:solidFill>
              </a:rPr>
            </a:br>
            <a:r>
              <a:rPr lang="en-US" sz="2700" b="1" dirty="0">
                <a:solidFill>
                  <a:srgbClr val="FFFFFF"/>
                </a:solidFill>
              </a:rPr>
              <a:t>They will enter school from 08.45 </a:t>
            </a:r>
            <a:br>
              <a:rPr lang="en-US" sz="2700" b="1" dirty="0">
                <a:solidFill>
                  <a:srgbClr val="FFFFFF"/>
                </a:solidFill>
              </a:rPr>
            </a:br>
            <a:r>
              <a:rPr lang="en-US" sz="2700" b="1" dirty="0">
                <a:solidFill>
                  <a:srgbClr val="FFFFFF"/>
                </a:solidFill>
              </a:rPr>
              <a:t>by walking up the ramp, across the bridge</a:t>
            </a:r>
            <a:br>
              <a:rPr lang="en-US" sz="2700" b="1" dirty="0">
                <a:solidFill>
                  <a:srgbClr val="FFFFFF"/>
                </a:solidFill>
              </a:rPr>
            </a:br>
            <a:r>
              <a:rPr lang="en-US" sz="2700" b="1" dirty="0">
                <a:solidFill>
                  <a:srgbClr val="FFFFFF"/>
                </a:solidFill>
              </a:rPr>
              <a:t>and into the top hall. </a:t>
            </a:r>
            <a:br>
              <a:rPr lang="en-US" sz="2700" b="1" dirty="0">
                <a:solidFill>
                  <a:srgbClr val="FFFFFF"/>
                </a:solidFill>
              </a:rPr>
            </a:br>
            <a:br>
              <a:rPr lang="en-US" sz="2700" b="1" dirty="0">
                <a:solidFill>
                  <a:srgbClr val="FFFFFF"/>
                </a:solidFill>
              </a:rPr>
            </a:br>
            <a:r>
              <a:rPr lang="en-US" sz="2700" b="1" dirty="0">
                <a:solidFill>
                  <a:srgbClr val="FFFFFF"/>
                </a:solidFill>
              </a:rPr>
              <a:t>Children will be dismissed from the top hall</a:t>
            </a:r>
            <a:br>
              <a:rPr lang="en-US" sz="2700" b="1" dirty="0">
                <a:solidFill>
                  <a:srgbClr val="FFFFFF"/>
                </a:solidFill>
              </a:rPr>
            </a:br>
            <a:r>
              <a:rPr lang="en-US" sz="2700" b="1" dirty="0">
                <a:solidFill>
                  <a:srgbClr val="FFFFFF"/>
                </a:solidFill>
              </a:rPr>
              <a:t>at the end of the day at 15.30. </a:t>
            </a:r>
            <a:br>
              <a:rPr lang="en-US" sz="2700" b="1" dirty="0">
                <a:solidFill>
                  <a:srgbClr val="FFFFFF"/>
                </a:solidFill>
              </a:rPr>
            </a:br>
            <a:br>
              <a:rPr lang="en-US" sz="2700" b="1" dirty="0">
                <a:solidFill>
                  <a:srgbClr val="FFFFFF"/>
                </a:solidFill>
              </a:rPr>
            </a:br>
            <a:r>
              <a:rPr lang="en-US" sz="2700" b="1" dirty="0">
                <a:solidFill>
                  <a:srgbClr val="FFFFFF"/>
                </a:solidFill>
              </a:rPr>
              <a:t>If you would like your child to walk home on their own, they must have written consent.</a:t>
            </a:r>
            <a:br>
              <a:rPr lang="en-US" sz="2700" b="1" dirty="0">
                <a:solidFill>
                  <a:srgbClr val="FFFFFF"/>
                </a:solidFill>
              </a:rPr>
            </a:br>
            <a:br>
              <a:rPr lang="en-US" sz="2700" b="1" dirty="0">
                <a:solidFill>
                  <a:srgbClr val="FFFFFF"/>
                </a:solidFill>
              </a:rPr>
            </a:br>
            <a:r>
              <a:rPr lang="en-US" sz="2700" b="1" dirty="0">
                <a:solidFill>
                  <a:srgbClr val="FFFFFF"/>
                </a:solidFill>
              </a:rPr>
              <a:t>Children can bring their mobile phones to school, but they must not use them on the school premises. They will be collected at the beginning of the day and handed back at the end.   </a:t>
            </a:r>
            <a:br>
              <a:rPr lang="en-US" sz="4800" b="1" dirty="0">
                <a:solidFill>
                  <a:srgbClr val="FFFFFF"/>
                </a:solidFill>
              </a:rPr>
            </a:br>
            <a:br>
              <a:rPr lang="en-US" sz="4800" b="1" dirty="0">
                <a:solidFill>
                  <a:srgbClr val="FFFFFF"/>
                </a:solidFill>
              </a:rPr>
            </a:br>
            <a:endParaRPr lang="en-US" sz="4800" b="1" dirty="0">
              <a:solidFill>
                <a:srgbClr val="FFFFFF"/>
              </a:solidFill>
            </a:endParaRPr>
          </a:p>
        </p:txBody>
      </p:sp>
    </p:spTree>
    <p:extLst>
      <p:ext uri="{BB962C8B-B14F-4D97-AF65-F5344CB8AC3E}">
        <p14:creationId xmlns:p14="http://schemas.microsoft.com/office/powerpoint/2010/main" val="3928155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School desk with books and pencils with chalkboard in background">
            <a:extLst>
              <a:ext uri="{FF2B5EF4-FFF2-40B4-BE49-F238E27FC236}">
                <a16:creationId xmlns:a16="http://schemas.microsoft.com/office/drawing/2014/main" id="{6167316E-2A2C-DBCE-9CBB-E6B9E035E033}"/>
              </a:ext>
            </a:extLst>
          </p:cNvPr>
          <p:cNvPicPr>
            <a:picLocks noChangeAspect="1"/>
          </p:cNvPicPr>
          <p:nvPr/>
        </p:nvPicPr>
        <p:blipFill rotWithShape="1">
          <a:blip r:embed="rId2"/>
          <a:srcRect t="15709" r="-1" b="-1"/>
          <a:stretch/>
        </p:blipFill>
        <p:spPr>
          <a:xfrm>
            <a:off x="3068" y="1"/>
            <a:ext cx="12188932" cy="6857999"/>
          </a:xfrm>
          <a:prstGeom prst="rect">
            <a:avLst/>
          </a:prstGeom>
        </p:spPr>
      </p:pic>
      <p:sp>
        <p:nvSpPr>
          <p:cNvPr id="2" name="Title 1">
            <a:extLst>
              <a:ext uri="{FF2B5EF4-FFF2-40B4-BE49-F238E27FC236}">
                <a16:creationId xmlns:a16="http://schemas.microsoft.com/office/drawing/2014/main" id="{0EA49D0A-2E13-1B3A-811A-486E7F23A33B}"/>
              </a:ext>
            </a:extLst>
          </p:cNvPr>
          <p:cNvSpPr>
            <a:spLocks noGrp="1"/>
          </p:cNvSpPr>
          <p:nvPr>
            <p:ph type="title"/>
          </p:nvPr>
        </p:nvSpPr>
        <p:spPr>
          <a:xfrm>
            <a:off x="77428" y="0"/>
            <a:ext cx="8181669" cy="740550"/>
          </a:xfrm>
        </p:spPr>
        <p:txBody>
          <a:bodyPr vert="horz" lIns="91440" tIns="45720" rIns="91440" bIns="45720" rtlCol="0" anchor="t">
            <a:normAutofit fontScale="90000"/>
          </a:bodyPr>
          <a:lstStyle/>
          <a:p>
            <a:br>
              <a:rPr lang="en-US" sz="4800" b="1" dirty="0">
                <a:solidFill>
                  <a:srgbClr val="FFFFFF"/>
                </a:solidFill>
              </a:rPr>
            </a:br>
            <a:br>
              <a:rPr lang="en-US" sz="4800" b="1" dirty="0">
                <a:solidFill>
                  <a:srgbClr val="FFFFFF"/>
                </a:solidFill>
              </a:rPr>
            </a:br>
            <a:endParaRPr lang="en-US" sz="4800" b="1" dirty="0">
              <a:solidFill>
                <a:srgbClr val="FFFFFF"/>
              </a:solidFill>
            </a:endParaRPr>
          </a:p>
        </p:txBody>
      </p:sp>
      <p:sp>
        <p:nvSpPr>
          <p:cNvPr id="3" name="Title 1">
            <a:extLst>
              <a:ext uri="{FF2B5EF4-FFF2-40B4-BE49-F238E27FC236}">
                <a16:creationId xmlns:a16="http://schemas.microsoft.com/office/drawing/2014/main" id="{B3EF96BC-96D5-B84A-355C-7139DB0D075F}"/>
              </a:ext>
            </a:extLst>
          </p:cNvPr>
          <p:cNvSpPr txBox="1">
            <a:spLocks/>
          </p:cNvSpPr>
          <p:nvPr/>
        </p:nvSpPr>
        <p:spPr>
          <a:xfrm>
            <a:off x="77428" y="111285"/>
            <a:ext cx="9430366" cy="629265"/>
          </a:xfrm>
          <a:prstGeom prst="rect">
            <a:avLst/>
          </a:prstGeom>
        </p:spPr>
        <p:txBody>
          <a:bodyPr vert="horz" lIns="91440" tIns="45720" rIns="91440" bIns="45720" rtlCol="0" anchor="t">
            <a:normAutofit fontScale="25000" lnSpcReduction="20000"/>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r>
              <a:rPr lang="en-US" sz="19200" b="1" u="sng" dirty="0">
                <a:solidFill>
                  <a:srgbClr val="FFFFFF"/>
                </a:solidFill>
              </a:rPr>
              <a:t>Bags and Toileting</a:t>
            </a:r>
            <a:br>
              <a:rPr lang="en-US" sz="19200" b="1" u="sng" dirty="0">
                <a:solidFill>
                  <a:srgbClr val="FFFFFF"/>
                </a:solidFill>
              </a:rPr>
            </a:br>
            <a:r>
              <a:rPr lang="en-US" sz="2700" b="1" dirty="0">
                <a:solidFill>
                  <a:srgbClr val="FFFFFF"/>
                </a:solidFill>
              </a:rPr>
              <a:t>.   </a:t>
            </a:r>
            <a:br>
              <a:rPr lang="en-US" sz="4800" b="1" dirty="0">
                <a:solidFill>
                  <a:srgbClr val="FFFFFF"/>
                </a:solidFill>
              </a:rPr>
            </a:br>
            <a:r>
              <a:rPr lang="en-US" sz="9600" b="1" dirty="0">
                <a:solidFill>
                  <a:srgbClr val="FFFFFF"/>
                </a:solidFill>
              </a:rPr>
              <a:t>Children’s bags will be kept in the top hall in lockers. They will bring their PE kits in on PE days and take it home each week. </a:t>
            </a:r>
            <a:br>
              <a:rPr lang="en-US" sz="9600" b="1" dirty="0">
                <a:solidFill>
                  <a:srgbClr val="FFFFFF"/>
                </a:solidFill>
              </a:rPr>
            </a:br>
            <a:br>
              <a:rPr lang="en-US" sz="9600" b="1" dirty="0">
                <a:solidFill>
                  <a:srgbClr val="FFFFFF"/>
                </a:solidFill>
              </a:rPr>
            </a:br>
            <a:r>
              <a:rPr lang="en-US" sz="9600" b="1" dirty="0">
                <a:solidFill>
                  <a:srgbClr val="FFFFFF"/>
                </a:solidFill>
              </a:rPr>
              <a:t>Children can bring in pencil cases at your </a:t>
            </a:r>
            <a:br>
              <a:rPr lang="en-US" sz="9600" b="1" dirty="0">
                <a:solidFill>
                  <a:srgbClr val="FFFFFF"/>
                </a:solidFill>
              </a:rPr>
            </a:br>
            <a:r>
              <a:rPr lang="en-US" sz="9600" b="1" dirty="0">
                <a:solidFill>
                  <a:srgbClr val="FFFFFF"/>
                </a:solidFill>
              </a:rPr>
              <a:t>discretion, but it is the children’s responsibility </a:t>
            </a:r>
            <a:br>
              <a:rPr lang="en-US" sz="9600" b="1" dirty="0">
                <a:solidFill>
                  <a:srgbClr val="FFFFFF"/>
                </a:solidFill>
              </a:rPr>
            </a:br>
            <a:r>
              <a:rPr lang="en-US" sz="9600" b="1" dirty="0">
                <a:solidFill>
                  <a:srgbClr val="FFFFFF"/>
                </a:solidFill>
              </a:rPr>
              <a:t>to look after what is in there. It is not an </a:t>
            </a:r>
            <a:br>
              <a:rPr lang="en-US" sz="9600" b="1" dirty="0">
                <a:solidFill>
                  <a:srgbClr val="FFFFFF"/>
                </a:solidFill>
              </a:rPr>
            </a:br>
            <a:r>
              <a:rPr lang="en-US" sz="9600" b="1" dirty="0">
                <a:solidFill>
                  <a:srgbClr val="FFFFFF"/>
                </a:solidFill>
              </a:rPr>
              <a:t>expectation because all essential equipment will </a:t>
            </a:r>
            <a:br>
              <a:rPr lang="en-US" sz="9600" b="1" dirty="0">
                <a:solidFill>
                  <a:srgbClr val="FFFFFF"/>
                </a:solidFill>
              </a:rPr>
            </a:br>
            <a:r>
              <a:rPr lang="en-US" sz="9600" b="1" dirty="0">
                <a:solidFill>
                  <a:srgbClr val="FFFFFF"/>
                </a:solidFill>
              </a:rPr>
              <a:t>be provided. </a:t>
            </a:r>
          </a:p>
          <a:p>
            <a:endParaRPr lang="en-US" sz="9600" b="1" dirty="0">
              <a:solidFill>
                <a:srgbClr val="FFFFFF"/>
              </a:solidFill>
            </a:endParaRPr>
          </a:p>
          <a:p>
            <a:r>
              <a:rPr lang="en-US" sz="9600" b="1" dirty="0">
                <a:solidFill>
                  <a:srgbClr val="FFFFFF"/>
                </a:solidFill>
              </a:rPr>
              <a:t>We encourage all children to use the toilets at the </a:t>
            </a:r>
            <a:br>
              <a:rPr lang="en-US" sz="9600" b="1" dirty="0">
                <a:solidFill>
                  <a:srgbClr val="FFFFFF"/>
                </a:solidFill>
              </a:rPr>
            </a:br>
            <a:r>
              <a:rPr lang="en-US" sz="9600" b="1" dirty="0">
                <a:solidFill>
                  <a:srgbClr val="FFFFFF"/>
                </a:solidFill>
              </a:rPr>
              <a:t>beginning of the day and during break and </a:t>
            </a:r>
            <a:br>
              <a:rPr lang="en-US" sz="9600" b="1" dirty="0">
                <a:solidFill>
                  <a:srgbClr val="FFFFFF"/>
                </a:solidFill>
              </a:rPr>
            </a:br>
            <a:r>
              <a:rPr lang="en-US" sz="9600" b="1" dirty="0">
                <a:solidFill>
                  <a:srgbClr val="FFFFFF"/>
                </a:solidFill>
              </a:rPr>
              <a:t>lunchtimes; however, we will aways allow children </a:t>
            </a:r>
            <a:br>
              <a:rPr lang="en-US" sz="9600" b="1" dirty="0">
                <a:solidFill>
                  <a:srgbClr val="FFFFFF"/>
                </a:solidFill>
              </a:rPr>
            </a:br>
            <a:r>
              <a:rPr lang="en-US" sz="9600" b="1" dirty="0">
                <a:solidFill>
                  <a:srgbClr val="FFFFFF"/>
                </a:solidFill>
              </a:rPr>
              <a:t>to go the toilet if they really need to. </a:t>
            </a:r>
            <a:br>
              <a:rPr lang="en-US" sz="9600" b="1" dirty="0">
                <a:solidFill>
                  <a:srgbClr val="FFFFFF"/>
                </a:solidFill>
              </a:rPr>
            </a:br>
            <a:br>
              <a:rPr lang="en-US" sz="9600" b="1" dirty="0">
                <a:solidFill>
                  <a:srgbClr val="FFFFFF"/>
                </a:solidFill>
              </a:rPr>
            </a:br>
            <a:r>
              <a:rPr lang="en-US" sz="9600" b="1" dirty="0">
                <a:solidFill>
                  <a:srgbClr val="FFFFFF"/>
                </a:solidFill>
              </a:rPr>
              <a:t> </a:t>
            </a:r>
          </a:p>
          <a:p>
            <a:endParaRPr lang="en-US" sz="9600" b="1" dirty="0">
              <a:solidFill>
                <a:srgbClr val="FFFFFF"/>
              </a:solidFill>
            </a:endParaRPr>
          </a:p>
          <a:p>
            <a:r>
              <a:rPr lang="en-US" sz="9600" b="1" dirty="0">
                <a:solidFill>
                  <a:srgbClr val="FFFFFF"/>
                </a:solidFill>
              </a:rPr>
              <a:t>  </a:t>
            </a:r>
            <a:endParaRPr lang="en-US" sz="4800" b="1" dirty="0">
              <a:solidFill>
                <a:srgbClr val="FFFFFF"/>
              </a:solidFill>
            </a:endParaRPr>
          </a:p>
        </p:txBody>
      </p:sp>
    </p:spTree>
    <p:extLst>
      <p:ext uri="{BB962C8B-B14F-4D97-AF65-F5344CB8AC3E}">
        <p14:creationId xmlns:p14="http://schemas.microsoft.com/office/powerpoint/2010/main" val="2246800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School desk with books and pencils with chalkboard in background">
            <a:extLst>
              <a:ext uri="{FF2B5EF4-FFF2-40B4-BE49-F238E27FC236}">
                <a16:creationId xmlns:a16="http://schemas.microsoft.com/office/drawing/2014/main" id="{6167316E-2A2C-DBCE-9CBB-E6B9E035E033}"/>
              </a:ext>
            </a:extLst>
          </p:cNvPr>
          <p:cNvPicPr>
            <a:picLocks noChangeAspect="1"/>
          </p:cNvPicPr>
          <p:nvPr/>
        </p:nvPicPr>
        <p:blipFill rotWithShape="1">
          <a:blip r:embed="rId2"/>
          <a:srcRect t="15709" r="-1" b="-1"/>
          <a:stretch/>
        </p:blipFill>
        <p:spPr>
          <a:xfrm>
            <a:off x="3068" y="1"/>
            <a:ext cx="12188932" cy="6857999"/>
          </a:xfrm>
          <a:prstGeom prst="rect">
            <a:avLst/>
          </a:prstGeom>
        </p:spPr>
      </p:pic>
      <p:sp>
        <p:nvSpPr>
          <p:cNvPr id="2" name="Title 1">
            <a:extLst>
              <a:ext uri="{FF2B5EF4-FFF2-40B4-BE49-F238E27FC236}">
                <a16:creationId xmlns:a16="http://schemas.microsoft.com/office/drawing/2014/main" id="{0EA49D0A-2E13-1B3A-811A-486E7F23A33B}"/>
              </a:ext>
            </a:extLst>
          </p:cNvPr>
          <p:cNvSpPr>
            <a:spLocks noGrp="1"/>
          </p:cNvSpPr>
          <p:nvPr>
            <p:ph type="title"/>
          </p:nvPr>
        </p:nvSpPr>
        <p:spPr>
          <a:xfrm>
            <a:off x="77428" y="0"/>
            <a:ext cx="8181669" cy="740550"/>
          </a:xfrm>
        </p:spPr>
        <p:txBody>
          <a:bodyPr vert="horz" lIns="91440" tIns="45720" rIns="91440" bIns="45720" rtlCol="0" anchor="t">
            <a:normAutofit fontScale="90000"/>
          </a:bodyPr>
          <a:lstStyle/>
          <a:p>
            <a:br>
              <a:rPr lang="en-US" sz="4800" b="1" dirty="0">
                <a:solidFill>
                  <a:srgbClr val="FFFFFF"/>
                </a:solidFill>
              </a:rPr>
            </a:br>
            <a:br>
              <a:rPr lang="en-US" sz="4800" b="1" dirty="0">
                <a:solidFill>
                  <a:srgbClr val="FFFFFF"/>
                </a:solidFill>
              </a:rPr>
            </a:br>
            <a:endParaRPr lang="en-US" sz="4800" b="1" dirty="0">
              <a:solidFill>
                <a:srgbClr val="FFFFFF"/>
              </a:solidFill>
            </a:endParaRPr>
          </a:p>
        </p:txBody>
      </p:sp>
      <p:sp>
        <p:nvSpPr>
          <p:cNvPr id="3" name="Title 1">
            <a:extLst>
              <a:ext uri="{FF2B5EF4-FFF2-40B4-BE49-F238E27FC236}">
                <a16:creationId xmlns:a16="http://schemas.microsoft.com/office/drawing/2014/main" id="{B3EF96BC-96D5-B84A-355C-7139DB0D075F}"/>
              </a:ext>
            </a:extLst>
          </p:cNvPr>
          <p:cNvSpPr txBox="1">
            <a:spLocks/>
          </p:cNvSpPr>
          <p:nvPr/>
        </p:nvSpPr>
        <p:spPr>
          <a:xfrm>
            <a:off x="77428" y="111285"/>
            <a:ext cx="9430366" cy="629265"/>
          </a:xfrm>
          <a:prstGeom prst="rect">
            <a:avLst/>
          </a:prstGeom>
        </p:spPr>
        <p:txBody>
          <a:bodyPr vert="horz" lIns="91440" tIns="45720" rIns="91440" bIns="45720" rtlCol="0" anchor="t">
            <a:normAutofit fontScale="25000" lnSpcReduction="20000"/>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r>
              <a:rPr lang="en-US" sz="19200" b="1" u="sng" dirty="0">
                <a:solidFill>
                  <a:srgbClr val="FFFFFF"/>
                </a:solidFill>
              </a:rPr>
              <a:t>Expectations</a:t>
            </a:r>
            <a:br>
              <a:rPr lang="en-US" sz="19200" b="1" u="sng" dirty="0">
                <a:solidFill>
                  <a:srgbClr val="FFFFFF"/>
                </a:solidFill>
              </a:rPr>
            </a:br>
            <a:r>
              <a:rPr lang="en-US" sz="2700" b="1" dirty="0">
                <a:solidFill>
                  <a:srgbClr val="FFFFFF"/>
                </a:solidFill>
              </a:rPr>
              <a:t>.   </a:t>
            </a:r>
            <a:br>
              <a:rPr lang="en-US" sz="4800" b="1" dirty="0">
                <a:solidFill>
                  <a:srgbClr val="FFFFFF"/>
                </a:solidFill>
              </a:rPr>
            </a:br>
            <a:r>
              <a:rPr lang="en-US" sz="9600" b="1" dirty="0">
                <a:solidFill>
                  <a:srgbClr val="FFFFFF"/>
                </a:solidFill>
              </a:rPr>
              <a:t>In Year 6, we really encourage all children to start showing a greater level of independence. This includes:</a:t>
            </a:r>
            <a:br>
              <a:rPr lang="en-US" sz="9600" b="1" dirty="0">
                <a:solidFill>
                  <a:srgbClr val="FFFFFF"/>
                </a:solidFill>
              </a:rPr>
            </a:br>
            <a:br>
              <a:rPr lang="en-US" sz="9600" b="1" dirty="0">
                <a:solidFill>
                  <a:srgbClr val="FFFFFF"/>
                </a:solidFill>
              </a:rPr>
            </a:br>
            <a:r>
              <a:rPr lang="en-US" sz="9600" b="1" dirty="0">
                <a:solidFill>
                  <a:srgbClr val="FFFFFF"/>
                </a:solidFill>
              </a:rPr>
              <a:t> - ensuring that homework is completed each</a:t>
            </a:r>
            <a:br>
              <a:rPr lang="en-US" sz="9600" b="1" dirty="0">
                <a:solidFill>
                  <a:srgbClr val="FFFFFF"/>
                </a:solidFill>
              </a:rPr>
            </a:br>
            <a:r>
              <a:rPr lang="en-US" sz="9600" b="1" dirty="0">
                <a:solidFill>
                  <a:srgbClr val="FFFFFF"/>
                </a:solidFill>
              </a:rPr>
              <a:t>    week,</a:t>
            </a:r>
            <a:br>
              <a:rPr lang="en-US" sz="9600" b="1" dirty="0">
                <a:solidFill>
                  <a:srgbClr val="FFFFFF"/>
                </a:solidFill>
              </a:rPr>
            </a:br>
            <a:br>
              <a:rPr lang="en-US" sz="9600" b="1" dirty="0">
                <a:solidFill>
                  <a:srgbClr val="FFFFFF"/>
                </a:solidFill>
              </a:rPr>
            </a:br>
            <a:r>
              <a:rPr lang="en-US" sz="9600" b="1" dirty="0">
                <a:solidFill>
                  <a:srgbClr val="FFFFFF"/>
                </a:solidFill>
              </a:rPr>
              <a:t> - reading books and reading records are brought</a:t>
            </a:r>
            <a:br>
              <a:rPr lang="en-US" sz="9600" b="1" dirty="0">
                <a:solidFill>
                  <a:srgbClr val="FFFFFF"/>
                </a:solidFill>
              </a:rPr>
            </a:br>
            <a:r>
              <a:rPr lang="en-US" sz="9600" b="1" dirty="0">
                <a:solidFill>
                  <a:srgbClr val="FFFFFF"/>
                </a:solidFill>
              </a:rPr>
              <a:t>    to school each day and targets are met each week, </a:t>
            </a:r>
            <a:br>
              <a:rPr lang="en-US" sz="9600" b="1" dirty="0">
                <a:solidFill>
                  <a:srgbClr val="FFFFFF"/>
                </a:solidFill>
              </a:rPr>
            </a:br>
            <a:br>
              <a:rPr lang="en-US" sz="9600" b="1" dirty="0">
                <a:solidFill>
                  <a:srgbClr val="FFFFFF"/>
                </a:solidFill>
              </a:rPr>
            </a:br>
            <a:r>
              <a:rPr lang="en-US" sz="9600" b="1" dirty="0">
                <a:solidFill>
                  <a:srgbClr val="FFFFFF"/>
                </a:solidFill>
              </a:rPr>
              <a:t>- not blaming parents for not getting their things </a:t>
            </a:r>
            <a:br>
              <a:rPr lang="en-US" sz="9600" b="1" dirty="0">
                <a:solidFill>
                  <a:srgbClr val="FFFFFF"/>
                </a:solidFill>
              </a:rPr>
            </a:br>
            <a:r>
              <a:rPr lang="en-US" sz="9600" b="1" dirty="0">
                <a:solidFill>
                  <a:srgbClr val="FFFFFF"/>
                </a:solidFill>
              </a:rPr>
              <a:t>  ready (e.g. forgetting PE kits, water bottles etc.)</a:t>
            </a:r>
            <a:br>
              <a:rPr lang="en-US" sz="9600" b="1" dirty="0">
                <a:solidFill>
                  <a:srgbClr val="FFFFFF"/>
                </a:solidFill>
              </a:rPr>
            </a:br>
            <a:br>
              <a:rPr lang="en-US" sz="9600" b="1" dirty="0">
                <a:solidFill>
                  <a:srgbClr val="FFFFFF"/>
                </a:solidFill>
              </a:rPr>
            </a:br>
            <a:br>
              <a:rPr lang="en-US" sz="9600" b="1" dirty="0">
                <a:solidFill>
                  <a:srgbClr val="FFFFFF"/>
                </a:solidFill>
              </a:rPr>
            </a:br>
            <a:r>
              <a:rPr lang="en-US" sz="9600" b="1" dirty="0">
                <a:solidFill>
                  <a:srgbClr val="FFFFFF"/>
                </a:solidFill>
              </a:rPr>
              <a:t>We expect our Year 6 pupils to be role models for </a:t>
            </a:r>
            <a:br>
              <a:rPr lang="en-US" sz="9600" b="1" dirty="0">
                <a:solidFill>
                  <a:srgbClr val="FFFFFF"/>
                </a:solidFill>
              </a:rPr>
            </a:br>
            <a:r>
              <a:rPr lang="en-US" sz="9600" b="1" dirty="0">
                <a:solidFill>
                  <a:srgbClr val="FFFFFF"/>
                </a:solidFill>
              </a:rPr>
              <a:t>the rest of the school.  </a:t>
            </a:r>
            <a:br>
              <a:rPr lang="en-US" sz="9600" b="1" dirty="0">
                <a:solidFill>
                  <a:srgbClr val="FFFFFF"/>
                </a:solidFill>
              </a:rPr>
            </a:br>
            <a:br>
              <a:rPr lang="en-US" sz="9600" b="1" dirty="0">
                <a:solidFill>
                  <a:srgbClr val="FFFFFF"/>
                </a:solidFill>
              </a:rPr>
            </a:br>
            <a:r>
              <a:rPr lang="en-US" sz="9600" b="1" dirty="0">
                <a:solidFill>
                  <a:srgbClr val="FFFFFF"/>
                </a:solidFill>
              </a:rPr>
              <a:t> </a:t>
            </a:r>
          </a:p>
          <a:p>
            <a:endParaRPr lang="en-US" sz="9600" b="1" dirty="0">
              <a:solidFill>
                <a:srgbClr val="FFFFFF"/>
              </a:solidFill>
            </a:endParaRPr>
          </a:p>
          <a:p>
            <a:r>
              <a:rPr lang="en-US" sz="9600" b="1" dirty="0">
                <a:solidFill>
                  <a:srgbClr val="FFFFFF"/>
                </a:solidFill>
              </a:rPr>
              <a:t>  </a:t>
            </a:r>
            <a:endParaRPr lang="en-US" sz="4800" b="1" dirty="0">
              <a:solidFill>
                <a:srgbClr val="FFFFFF"/>
              </a:solidFill>
            </a:endParaRPr>
          </a:p>
        </p:txBody>
      </p:sp>
    </p:spTree>
    <p:extLst>
      <p:ext uri="{BB962C8B-B14F-4D97-AF65-F5344CB8AC3E}">
        <p14:creationId xmlns:p14="http://schemas.microsoft.com/office/powerpoint/2010/main" val="3352333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2145C-05D9-2FB7-CF59-37AB4590B3ED}"/>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AC4DAB25-E062-3060-91DB-DDA1B18E0D0B}"/>
              </a:ext>
            </a:extLst>
          </p:cNvPr>
          <p:cNvPicPr>
            <a:picLocks noGrp="1" noChangeAspect="1"/>
          </p:cNvPicPr>
          <p:nvPr>
            <p:ph idx="1"/>
          </p:nvPr>
        </p:nvPicPr>
        <p:blipFill>
          <a:blip r:embed="rId2"/>
          <a:stretch>
            <a:fillRect/>
          </a:stretch>
        </p:blipFill>
        <p:spPr>
          <a:xfrm>
            <a:off x="6412511" y="299601"/>
            <a:ext cx="4430830" cy="6258798"/>
          </a:xfrm>
        </p:spPr>
      </p:pic>
      <p:pic>
        <p:nvPicPr>
          <p:cNvPr id="5" name="Picture 4">
            <a:extLst>
              <a:ext uri="{FF2B5EF4-FFF2-40B4-BE49-F238E27FC236}">
                <a16:creationId xmlns:a16="http://schemas.microsoft.com/office/drawing/2014/main" id="{AD3117B4-CC60-51E3-911F-F2CF1A051FE9}"/>
              </a:ext>
            </a:extLst>
          </p:cNvPr>
          <p:cNvPicPr>
            <a:picLocks noChangeAspect="1"/>
          </p:cNvPicPr>
          <p:nvPr/>
        </p:nvPicPr>
        <p:blipFill>
          <a:blip r:embed="rId3"/>
          <a:stretch>
            <a:fillRect/>
          </a:stretch>
        </p:blipFill>
        <p:spPr>
          <a:xfrm>
            <a:off x="849758" y="299601"/>
            <a:ext cx="4344006" cy="6258798"/>
          </a:xfrm>
          <a:prstGeom prst="rect">
            <a:avLst/>
          </a:prstGeom>
        </p:spPr>
      </p:pic>
    </p:spTree>
    <p:extLst>
      <p:ext uri="{BB962C8B-B14F-4D97-AF65-F5344CB8AC3E}">
        <p14:creationId xmlns:p14="http://schemas.microsoft.com/office/powerpoint/2010/main" val="2016363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F0F9F-40D6-B0BA-EDDE-D2D068EC6FE2}"/>
              </a:ext>
            </a:extLst>
          </p:cNvPr>
          <p:cNvSpPr>
            <a:spLocks noGrp="1"/>
          </p:cNvSpPr>
          <p:nvPr>
            <p:ph type="title"/>
          </p:nvPr>
        </p:nvSpPr>
        <p:spPr>
          <a:xfrm>
            <a:off x="491210" y="188350"/>
            <a:ext cx="10427840" cy="1086056"/>
          </a:xfrm>
        </p:spPr>
        <p:txBody>
          <a:bodyPr/>
          <a:lstStyle/>
          <a:p>
            <a:r>
              <a:rPr lang="en-GB" dirty="0"/>
              <a:t>Uniform and PE Kit</a:t>
            </a:r>
          </a:p>
        </p:txBody>
      </p:sp>
      <p:pic>
        <p:nvPicPr>
          <p:cNvPr id="5" name="Content Placeholder 4">
            <a:extLst>
              <a:ext uri="{FF2B5EF4-FFF2-40B4-BE49-F238E27FC236}">
                <a16:creationId xmlns:a16="http://schemas.microsoft.com/office/drawing/2014/main" id="{87D0A44D-866C-7BBD-27C9-1DB66EA8D2CC}"/>
              </a:ext>
            </a:extLst>
          </p:cNvPr>
          <p:cNvPicPr>
            <a:picLocks noGrp="1" noChangeAspect="1"/>
          </p:cNvPicPr>
          <p:nvPr>
            <p:ph idx="1"/>
          </p:nvPr>
        </p:nvPicPr>
        <p:blipFill>
          <a:blip r:embed="rId2"/>
          <a:stretch>
            <a:fillRect/>
          </a:stretch>
        </p:blipFill>
        <p:spPr>
          <a:xfrm>
            <a:off x="672132" y="1509444"/>
            <a:ext cx="2592178" cy="4561782"/>
          </a:xfrm>
        </p:spPr>
      </p:pic>
      <p:pic>
        <p:nvPicPr>
          <p:cNvPr id="7" name="Picture 6">
            <a:extLst>
              <a:ext uri="{FF2B5EF4-FFF2-40B4-BE49-F238E27FC236}">
                <a16:creationId xmlns:a16="http://schemas.microsoft.com/office/drawing/2014/main" id="{415A063F-9599-D380-73F1-86F13B58B2EE}"/>
              </a:ext>
            </a:extLst>
          </p:cNvPr>
          <p:cNvPicPr>
            <a:picLocks noChangeAspect="1"/>
          </p:cNvPicPr>
          <p:nvPr/>
        </p:nvPicPr>
        <p:blipFill>
          <a:blip r:embed="rId3"/>
          <a:stretch>
            <a:fillRect/>
          </a:stretch>
        </p:blipFill>
        <p:spPr>
          <a:xfrm>
            <a:off x="3797180" y="1546910"/>
            <a:ext cx="3181794" cy="3143689"/>
          </a:xfrm>
          <a:prstGeom prst="rect">
            <a:avLst/>
          </a:prstGeom>
        </p:spPr>
      </p:pic>
      <p:pic>
        <p:nvPicPr>
          <p:cNvPr id="9" name="Picture 8">
            <a:extLst>
              <a:ext uri="{FF2B5EF4-FFF2-40B4-BE49-F238E27FC236}">
                <a16:creationId xmlns:a16="http://schemas.microsoft.com/office/drawing/2014/main" id="{2C540A97-68CF-FD1B-9F02-2BEB90538195}"/>
              </a:ext>
            </a:extLst>
          </p:cNvPr>
          <p:cNvPicPr>
            <a:picLocks noChangeAspect="1"/>
          </p:cNvPicPr>
          <p:nvPr/>
        </p:nvPicPr>
        <p:blipFill>
          <a:blip r:embed="rId4"/>
          <a:stretch>
            <a:fillRect/>
          </a:stretch>
        </p:blipFill>
        <p:spPr>
          <a:xfrm>
            <a:off x="4456554" y="4835284"/>
            <a:ext cx="2003240" cy="1126081"/>
          </a:xfrm>
          <a:prstGeom prst="rect">
            <a:avLst/>
          </a:prstGeom>
        </p:spPr>
      </p:pic>
      <p:pic>
        <p:nvPicPr>
          <p:cNvPr id="11" name="Picture 10">
            <a:extLst>
              <a:ext uri="{FF2B5EF4-FFF2-40B4-BE49-F238E27FC236}">
                <a16:creationId xmlns:a16="http://schemas.microsoft.com/office/drawing/2014/main" id="{5DA1DAF6-BC43-7777-D132-199AEE74BD0F}"/>
              </a:ext>
            </a:extLst>
          </p:cNvPr>
          <p:cNvPicPr>
            <a:picLocks noChangeAspect="1"/>
          </p:cNvPicPr>
          <p:nvPr/>
        </p:nvPicPr>
        <p:blipFill>
          <a:blip r:embed="rId5"/>
          <a:stretch>
            <a:fillRect/>
          </a:stretch>
        </p:blipFill>
        <p:spPr>
          <a:xfrm>
            <a:off x="7575173" y="1509444"/>
            <a:ext cx="2003240" cy="4466683"/>
          </a:xfrm>
          <a:prstGeom prst="rect">
            <a:avLst/>
          </a:prstGeom>
        </p:spPr>
      </p:pic>
    </p:spTree>
    <p:extLst>
      <p:ext uri="{BB962C8B-B14F-4D97-AF65-F5344CB8AC3E}">
        <p14:creationId xmlns:p14="http://schemas.microsoft.com/office/powerpoint/2010/main" val="2619945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1C0BCA8-B9D5-4F84-B063-ABE683EE0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ack of magazines">
            <a:extLst>
              <a:ext uri="{FF2B5EF4-FFF2-40B4-BE49-F238E27FC236}">
                <a16:creationId xmlns:a16="http://schemas.microsoft.com/office/drawing/2014/main" id="{1589C8E0-1C87-9C34-59E7-D83FB705CC3A}"/>
              </a:ext>
            </a:extLst>
          </p:cNvPr>
          <p:cNvPicPr>
            <a:picLocks noChangeAspect="1"/>
          </p:cNvPicPr>
          <p:nvPr/>
        </p:nvPicPr>
        <p:blipFill rotWithShape="1">
          <a:blip r:embed="rId2"/>
          <a:srcRect b="15730"/>
          <a:stretch/>
        </p:blipFill>
        <p:spPr>
          <a:xfrm>
            <a:off x="0" y="78658"/>
            <a:ext cx="12191979" cy="6858000"/>
          </a:xfrm>
          <a:prstGeom prst="rect">
            <a:avLst/>
          </a:prstGeom>
        </p:spPr>
      </p:pic>
      <p:sp>
        <p:nvSpPr>
          <p:cNvPr id="24" name="Freeform: Shape 23">
            <a:extLst>
              <a:ext uri="{FF2B5EF4-FFF2-40B4-BE49-F238E27FC236}">
                <a16:creationId xmlns:a16="http://schemas.microsoft.com/office/drawing/2014/main" id="{3148D7B7-CAFA-4089-A365-6371A76FE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144236 w 12192000"/>
              <a:gd name="connsiteY0" fmla="*/ 859953 h 6858000"/>
              <a:gd name="connsiteX1" fmla="*/ 954990 w 12192000"/>
              <a:gd name="connsiteY1" fmla="*/ 3049201 h 6858000"/>
              <a:gd name="connsiteX2" fmla="*/ 954990 w 12192000"/>
              <a:gd name="connsiteY2" fmla="*/ 3317710 h 6858000"/>
              <a:gd name="connsiteX3" fmla="*/ 954990 w 12192000"/>
              <a:gd name="connsiteY3" fmla="*/ 6057900 h 6858000"/>
              <a:gd name="connsiteX4" fmla="*/ 5334000 w 12192000"/>
              <a:gd name="connsiteY4" fmla="*/ 6057900 h 6858000"/>
              <a:gd name="connsiteX5" fmla="*/ 5334000 w 12192000"/>
              <a:gd name="connsiteY5" fmla="*/ 3049201 h 6858000"/>
              <a:gd name="connsiteX6" fmla="*/ 3144755 w 12192000"/>
              <a:gd name="connsiteY6" fmla="*/ 85995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3144236" y="859953"/>
                </a:moveTo>
                <a:cubicBezTo>
                  <a:pt x="1935127" y="859953"/>
                  <a:pt x="954990" y="1840119"/>
                  <a:pt x="954990" y="3049201"/>
                </a:cubicBezTo>
                <a:lnTo>
                  <a:pt x="954990" y="3317710"/>
                </a:lnTo>
                <a:lnTo>
                  <a:pt x="954990" y="6057900"/>
                </a:lnTo>
                <a:lnTo>
                  <a:pt x="5334000" y="6057900"/>
                </a:lnTo>
                <a:lnTo>
                  <a:pt x="5334000" y="3049201"/>
                </a:lnTo>
                <a:cubicBezTo>
                  <a:pt x="5334000" y="1840119"/>
                  <a:pt x="4353860" y="859953"/>
                  <a:pt x="3144755" y="859953"/>
                </a:cubicBezTo>
                <a:close/>
                <a:moveTo>
                  <a:pt x="0" y="0"/>
                </a:moveTo>
                <a:lnTo>
                  <a:pt x="12192000" y="0"/>
                </a:lnTo>
                <a:lnTo>
                  <a:pt x="12192000" y="6858000"/>
                </a:lnTo>
                <a:lnTo>
                  <a:pt x="0" y="6858000"/>
                </a:lnTo>
                <a:close/>
              </a:path>
            </a:pathLst>
          </a:custGeom>
          <a:solidFill>
            <a:srgbClr val="000000">
              <a:alpha val="6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D7B7BCC-1365-F3B8-FDAB-738D798881A0}"/>
              </a:ext>
            </a:extLst>
          </p:cNvPr>
          <p:cNvSpPr>
            <a:spLocks noGrp="1"/>
          </p:cNvSpPr>
          <p:nvPr>
            <p:ph type="title"/>
          </p:nvPr>
        </p:nvSpPr>
        <p:spPr>
          <a:xfrm>
            <a:off x="6381750" y="1693404"/>
            <a:ext cx="5291275" cy="4896667"/>
          </a:xfrm>
        </p:spPr>
        <p:txBody>
          <a:bodyPr vert="horz" lIns="91440" tIns="45720" rIns="91440" bIns="45720" rtlCol="0" anchor="b">
            <a:noAutofit/>
          </a:bodyPr>
          <a:lstStyle/>
          <a:p>
            <a:r>
              <a:rPr lang="en-US" sz="3600" b="1" u="sng" dirty="0">
                <a:solidFill>
                  <a:srgbClr val="FFFFFF"/>
                </a:solidFill>
              </a:rPr>
              <a:t>The Curriculum</a:t>
            </a:r>
            <a:br>
              <a:rPr lang="en-US" sz="3600" dirty="0">
                <a:solidFill>
                  <a:srgbClr val="FFFFFF"/>
                </a:solidFill>
              </a:rPr>
            </a:br>
            <a:br>
              <a:rPr lang="en-US" sz="3600" dirty="0">
                <a:solidFill>
                  <a:srgbClr val="FFFFFF"/>
                </a:solidFill>
              </a:rPr>
            </a:br>
            <a:r>
              <a:rPr lang="en-US" sz="3600" dirty="0">
                <a:solidFill>
                  <a:srgbClr val="FFFFFF"/>
                </a:solidFill>
              </a:rPr>
              <a:t>Overviews on the school website </a:t>
            </a:r>
            <a:r>
              <a:rPr lang="en-GB" sz="1400" dirty="0">
                <a:hlinkClick r:id="rId3"/>
              </a:rPr>
              <a:t>Tividale Hall Primary - Our Curriculum</a:t>
            </a:r>
            <a:br>
              <a:rPr lang="en-US" sz="3600" dirty="0">
                <a:solidFill>
                  <a:srgbClr val="FFFFFF"/>
                </a:solidFill>
              </a:rPr>
            </a:br>
            <a:br>
              <a:rPr lang="en-US" sz="3600" dirty="0">
                <a:solidFill>
                  <a:srgbClr val="FFFFFF"/>
                </a:solidFill>
              </a:rPr>
            </a:br>
            <a:r>
              <a:rPr lang="en-US" sz="3600" dirty="0">
                <a:solidFill>
                  <a:srgbClr val="FFFFFF"/>
                </a:solidFill>
              </a:rPr>
              <a:t>Topics </a:t>
            </a: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br>
              <a:rPr lang="en-US" sz="3600" dirty="0">
                <a:solidFill>
                  <a:srgbClr val="FFFFFF"/>
                </a:solidFill>
              </a:rPr>
            </a:br>
            <a:endParaRPr lang="en-US" sz="3600" dirty="0">
              <a:solidFill>
                <a:srgbClr val="FFFFFF"/>
              </a:solidFill>
            </a:endParaRPr>
          </a:p>
        </p:txBody>
      </p:sp>
      <p:cxnSp>
        <p:nvCxnSpPr>
          <p:cNvPr id="26" name="Straight Connector 25">
            <a:extLst>
              <a:ext uri="{FF2B5EF4-FFF2-40B4-BE49-F238E27FC236}">
                <a16:creationId xmlns:a16="http://schemas.microsoft.com/office/drawing/2014/main" id="{7476E355-DC49-4AFB-88DE-62B854B9B3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9851" y="4003443"/>
            <a:ext cx="0" cy="2054457"/>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75247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1C0BCA8-B9D5-4F84-B063-ABE683EE0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tack of magazines">
            <a:extLst>
              <a:ext uri="{FF2B5EF4-FFF2-40B4-BE49-F238E27FC236}">
                <a16:creationId xmlns:a16="http://schemas.microsoft.com/office/drawing/2014/main" id="{1589C8E0-1C87-9C34-59E7-D83FB705CC3A}"/>
              </a:ext>
            </a:extLst>
          </p:cNvPr>
          <p:cNvPicPr>
            <a:picLocks noChangeAspect="1"/>
          </p:cNvPicPr>
          <p:nvPr/>
        </p:nvPicPr>
        <p:blipFill rotWithShape="1">
          <a:blip r:embed="rId3"/>
          <a:srcRect b="15730"/>
          <a:stretch/>
        </p:blipFill>
        <p:spPr>
          <a:xfrm>
            <a:off x="13861" y="0"/>
            <a:ext cx="12191979" cy="6858000"/>
          </a:xfrm>
          <a:prstGeom prst="rect">
            <a:avLst/>
          </a:prstGeom>
        </p:spPr>
      </p:pic>
      <p:sp>
        <p:nvSpPr>
          <p:cNvPr id="24" name="Freeform: Shape 23">
            <a:extLst>
              <a:ext uri="{FF2B5EF4-FFF2-40B4-BE49-F238E27FC236}">
                <a16:creationId xmlns:a16="http://schemas.microsoft.com/office/drawing/2014/main" id="{3148D7B7-CAFA-4089-A365-6371A76FE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144236 w 12192000"/>
              <a:gd name="connsiteY0" fmla="*/ 859953 h 6858000"/>
              <a:gd name="connsiteX1" fmla="*/ 954990 w 12192000"/>
              <a:gd name="connsiteY1" fmla="*/ 3049201 h 6858000"/>
              <a:gd name="connsiteX2" fmla="*/ 954990 w 12192000"/>
              <a:gd name="connsiteY2" fmla="*/ 3317710 h 6858000"/>
              <a:gd name="connsiteX3" fmla="*/ 954990 w 12192000"/>
              <a:gd name="connsiteY3" fmla="*/ 6057900 h 6858000"/>
              <a:gd name="connsiteX4" fmla="*/ 5334000 w 12192000"/>
              <a:gd name="connsiteY4" fmla="*/ 6057900 h 6858000"/>
              <a:gd name="connsiteX5" fmla="*/ 5334000 w 12192000"/>
              <a:gd name="connsiteY5" fmla="*/ 3049201 h 6858000"/>
              <a:gd name="connsiteX6" fmla="*/ 3144755 w 12192000"/>
              <a:gd name="connsiteY6" fmla="*/ 85995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3144236" y="859953"/>
                </a:moveTo>
                <a:cubicBezTo>
                  <a:pt x="1935127" y="859953"/>
                  <a:pt x="954990" y="1840119"/>
                  <a:pt x="954990" y="3049201"/>
                </a:cubicBezTo>
                <a:lnTo>
                  <a:pt x="954990" y="3317710"/>
                </a:lnTo>
                <a:lnTo>
                  <a:pt x="954990" y="6057900"/>
                </a:lnTo>
                <a:lnTo>
                  <a:pt x="5334000" y="6057900"/>
                </a:lnTo>
                <a:lnTo>
                  <a:pt x="5334000" y="3049201"/>
                </a:lnTo>
                <a:cubicBezTo>
                  <a:pt x="5334000" y="1840119"/>
                  <a:pt x="4353860" y="859953"/>
                  <a:pt x="3144755" y="859953"/>
                </a:cubicBezTo>
                <a:close/>
                <a:moveTo>
                  <a:pt x="0" y="0"/>
                </a:moveTo>
                <a:lnTo>
                  <a:pt x="12192000" y="0"/>
                </a:lnTo>
                <a:lnTo>
                  <a:pt x="12192000" y="6858000"/>
                </a:lnTo>
                <a:lnTo>
                  <a:pt x="0" y="6858000"/>
                </a:lnTo>
                <a:close/>
              </a:path>
            </a:pathLst>
          </a:custGeom>
          <a:solidFill>
            <a:srgbClr val="000000">
              <a:alpha val="6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26" name="Straight Connector 25">
            <a:extLst>
              <a:ext uri="{FF2B5EF4-FFF2-40B4-BE49-F238E27FC236}">
                <a16:creationId xmlns:a16="http://schemas.microsoft.com/office/drawing/2014/main" id="{7476E355-DC49-4AFB-88DE-62B854B9B3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9851" y="4003443"/>
            <a:ext cx="0" cy="2054457"/>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itle 3">
            <a:extLst>
              <a:ext uri="{FF2B5EF4-FFF2-40B4-BE49-F238E27FC236}">
                <a16:creationId xmlns:a16="http://schemas.microsoft.com/office/drawing/2014/main" id="{478F6DD5-247B-566D-1881-4F003BC848EE}"/>
              </a:ext>
            </a:extLst>
          </p:cNvPr>
          <p:cNvSpPr>
            <a:spLocks noGrp="1"/>
          </p:cNvSpPr>
          <p:nvPr>
            <p:ph type="title"/>
          </p:nvPr>
        </p:nvSpPr>
        <p:spPr>
          <a:xfrm>
            <a:off x="5594558" y="5166666"/>
            <a:ext cx="6432304" cy="1086056"/>
          </a:xfrm>
        </p:spPr>
        <p:txBody>
          <a:bodyPr>
            <a:normAutofit fontScale="90000"/>
          </a:bodyPr>
          <a:lstStyle/>
          <a:p>
            <a:r>
              <a:rPr lang="en-GB" b="1" u="sng" dirty="0"/>
              <a:t>Themes</a:t>
            </a:r>
            <a:br>
              <a:rPr lang="en-GB" b="1" u="sng" dirty="0"/>
            </a:br>
            <a:br>
              <a:rPr lang="en-GB" b="1" u="sng" dirty="0"/>
            </a:br>
            <a:r>
              <a:rPr lang="en-GB" b="1" dirty="0"/>
              <a:t>Autumn – World War II</a:t>
            </a:r>
            <a:br>
              <a:rPr lang="en-GB" b="1" dirty="0"/>
            </a:br>
            <a:r>
              <a:rPr lang="en-GB" b="1" dirty="0"/>
              <a:t>     </a:t>
            </a:r>
            <a:br>
              <a:rPr lang="en-GB" b="1" dirty="0"/>
            </a:br>
            <a:br>
              <a:rPr lang="en-GB" b="1" dirty="0"/>
            </a:br>
            <a:r>
              <a:rPr lang="en-GB" b="1" dirty="0"/>
              <a:t>Spring – The Maya</a:t>
            </a:r>
            <a:br>
              <a:rPr lang="en-GB" b="1" dirty="0"/>
            </a:br>
            <a:r>
              <a:rPr lang="en-GB" b="1" dirty="0">
                <a:solidFill>
                  <a:schemeClr val="accent1">
                    <a:lumMod val="60000"/>
                    <a:lumOff val="40000"/>
                  </a:schemeClr>
                </a:solidFill>
              </a:rPr>
              <a:t>     </a:t>
            </a:r>
            <a:br>
              <a:rPr lang="en-GB" b="1" dirty="0"/>
            </a:br>
            <a:br>
              <a:rPr lang="en-GB" b="1" dirty="0"/>
            </a:br>
            <a:r>
              <a:rPr lang="en-GB" b="1" dirty="0"/>
              <a:t>Summer – Natural Disasters</a:t>
            </a:r>
            <a:br>
              <a:rPr lang="en-GB" b="1" dirty="0"/>
            </a:br>
            <a:r>
              <a:rPr lang="en-GB" b="1" dirty="0">
                <a:solidFill>
                  <a:schemeClr val="accent1">
                    <a:lumMod val="60000"/>
                    <a:lumOff val="40000"/>
                  </a:schemeClr>
                </a:solidFill>
              </a:rPr>
              <a:t>     </a:t>
            </a:r>
          </a:p>
        </p:txBody>
      </p:sp>
    </p:spTree>
    <p:extLst>
      <p:ext uri="{BB962C8B-B14F-4D97-AF65-F5344CB8AC3E}">
        <p14:creationId xmlns:p14="http://schemas.microsoft.com/office/powerpoint/2010/main" val="1965859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tar City | Museums in Birmingham">
            <a:extLst>
              <a:ext uri="{FF2B5EF4-FFF2-40B4-BE49-F238E27FC236}">
                <a16:creationId xmlns:a16="http://schemas.microsoft.com/office/drawing/2014/main" id="{B67A1A01-8845-8282-C053-3F463667BC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5730"/>
          <a:stretch>
            <a:fillRect/>
          </a:stretch>
        </p:blipFill>
        <p:spPr bwMode="auto">
          <a:xfrm>
            <a:off x="21" y="0"/>
            <a:ext cx="12191979" cy="6857990"/>
          </a:xfrm>
          <a:prstGeom prst="rect">
            <a:avLst/>
          </a:prstGeom>
          <a:noFill/>
          <a:extLst>
            <a:ext uri="{909E8E84-426E-40DD-AFC4-6F175D3DCCD1}">
              <a14:hiddenFill xmlns:a14="http://schemas.microsoft.com/office/drawing/2010/main">
                <a:solidFill>
                  <a:srgbClr val="FFFFFF"/>
                </a:solidFill>
              </a14:hiddenFill>
            </a:ext>
          </a:extLst>
        </p:spPr>
      </p:pic>
      <p:sp useBgFill="1">
        <p:nvSpPr>
          <p:cNvPr id="1033" name="Freeform: Shape 1032">
            <a:extLst>
              <a:ext uri="{FF2B5EF4-FFF2-40B4-BE49-F238E27FC236}">
                <a16:creationId xmlns:a16="http://schemas.microsoft.com/office/drawing/2014/main" id="{40A82C2B-B640-4B39-A4B8-3189B458A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4990" y="859953"/>
            <a:ext cx="4379010" cy="5197947"/>
          </a:xfrm>
          <a:custGeom>
            <a:avLst/>
            <a:gdLst>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2480538 h 5246128"/>
              <a:gd name="connsiteX4" fmla="*/ 4419600 w 4419600"/>
              <a:gd name="connsiteY4" fmla="*/ 4975131 h 5246128"/>
              <a:gd name="connsiteX5" fmla="*/ 4419600 w 4419600"/>
              <a:gd name="connsiteY5" fmla="*/ 5246128 h 5246128"/>
              <a:gd name="connsiteX6" fmla="*/ 0 w 4419600"/>
              <a:gd name="connsiteY6" fmla="*/ 5246128 h 5246128"/>
              <a:gd name="connsiteX7" fmla="*/ 0 w 4419600"/>
              <a:gd name="connsiteY7" fmla="*/ 4975131 h 5246128"/>
              <a:gd name="connsiteX8" fmla="*/ 0 w 4419600"/>
              <a:gd name="connsiteY8" fmla="*/ 2480538 h 5246128"/>
              <a:gd name="connsiteX9" fmla="*/ 0 w 4419600"/>
              <a:gd name="connsiteY9" fmla="*/ 2209541 h 5246128"/>
              <a:gd name="connsiteX10" fmla="*/ 2209538 w 4419600"/>
              <a:gd name="connsiteY10"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4975131 h 5246128"/>
              <a:gd name="connsiteX4" fmla="*/ 4419600 w 4419600"/>
              <a:gd name="connsiteY4" fmla="*/ 5246128 h 5246128"/>
              <a:gd name="connsiteX5" fmla="*/ 0 w 4419600"/>
              <a:gd name="connsiteY5" fmla="*/ 5246128 h 5246128"/>
              <a:gd name="connsiteX6" fmla="*/ 0 w 4419600"/>
              <a:gd name="connsiteY6" fmla="*/ 4975131 h 5246128"/>
              <a:gd name="connsiteX7" fmla="*/ 0 w 4419600"/>
              <a:gd name="connsiteY7" fmla="*/ 2480538 h 5246128"/>
              <a:gd name="connsiteX8" fmla="*/ 0 w 4419600"/>
              <a:gd name="connsiteY8" fmla="*/ 2209541 h 5246128"/>
              <a:gd name="connsiteX9" fmla="*/ 2209538 w 4419600"/>
              <a:gd name="connsiteY9"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4975131 h 5246128"/>
              <a:gd name="connsiteX6" fmla="*/ 0 w 4419600"/>
              <a:gd name="connsiteY6" fmla="*/ 2480538 h 5246128"/>
              <a:gd name="connsiteX7" fmla="*/ 0 w 4419600"/>
              <a:gd name="connsiteY7" fmla="*/ 2209541 h 5246128"/>
              <a:gd name="connsiteX8" fmla="*/ 2209538 w 4419600"/>
              <a:gd name="connsiteY8" fmla="*/ 0 h 5246128"/>
              <a:gd name="connsiteX0" fmla="*/ 2209538 w 4419600"/>
              <a:gd name="connsiteY0" fmla="*/ 0 h 5246128"/>
              <a:gd name="connsiteX1" fmla="*/ 2210062 w 4419600"/>
              <a:gd name="connsiteY1" fmla="*/ 0 h 5246128"/>
              <a:gd name="connsiteX2" fmla="*/ 4419600 w 4419600"/>
              <a:gd name="connsiteY2" fmla="*/ 2209541 h 5246128"/>
              <a:gd name="connsiteX3" fmla="*/ 4419600 w 4419600"/>
              <a:gd name="connsiteY3" fmla="*/ 5246128 h 5246128"/>
              <a:gd name="connsiteX4" fmla="*/ 0 w 4419600"/>
              <a:gd name="connsiteY4" fmla="*/ 5246128 h 5246128"/>
              <a:gd name="connsiteX5" fmla="*/ 0 w 4419600"/>
              <a:gd name="connsiteY5" fmla="*/ 2480538 h 5246128"/>
              <a:gd name="connsiteX6" fmla="*/ 0 w 4419600"/>
              <a:gd name="connsiteY6" fmla="*/ 2209541 h 5246128"/>
              <a:gd name="connsiteX7" fmla="*/ 2209538 w 4419600"/>
              <a:gd name="connsiteY7" fmla="*/ 0 h 5246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19600" h="5246128">
                <a:moveTo>
                  <a:pt x="2209538" y="0"/>
                </a:moveTo>
                <a:lnTo>
                  <a:pt x="2210062" y="0"/>
                </a:lnTo>
                <a:cubicBezTo>
                  <a:pt x="3430375" y="0"/>
                  <a:pt x="4419600" y="989251"/>
                  <a:pt x="4419600" y="2209541"/>
                </a:cubicBezTo>
                <a:lnTo>
                  <a:pt x="4419600" y="5246128"/>
                </a:lnTo>
                <a:lnTo>
                  <a:pt x="0" y="5246128"/>
                </a:lnTo>
                <a:lnTo>
                  <a:pt x="0" y="2480538"/>
                </a:lnTo>
                <a:lnTo>
                  <a:pt x="0" y="2209541"/>
                </a:lnTo>
                <a:cubicBezTo>
                  <a:pt x="0" y="989251"/>
                  <a:pt x="989222" y="0"/>
                  <a:pt x="220953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Box 7">
            <a:extLst>
              <a:ext uri="{FF2B5EF4-FFF2-40B4-BE49-F238E27FC236}">
                <a16:creationId xmlns:a16="http://schemas.microsoft.com/office/drawing/2014/main" id="{F151C0A8-062E-B3AC-5F7E-2DD374E93CD1}"/>
              </a:ext>
            </a:extLst>
          </p:cNvPr>
          <p:cNvSpPr txBox="1"/>
          <p:nvPr/>
        </p:nvSpPr>
        <p:spPr>
          <a:xfrm>
            <a:off x="1497859" y="1132183"/>
            <a:ext cx="3373063" cy="1848491"/>
          </a:xfrm>
          <a:prstGeom prst="rect">
            <a:avLst/>
          </a:prstGeom>
        </p:spPr>
        <p:txBody>
          <a:bodyPr vert="horz" lIns="91440" tIns="45720" rIns="91440" bIns="45720" rtlCol="0" anchor="b">
            <a:normAutofit/>
          </a:bodyPr>
          <a:lstStyle/>
          <a:p>
            <a:pPr algn="ctr">
              <a:spcBef>
                <a:spcPct val="0"/>
              </a:spcBef>
              <a:spcAft>
                <a:spcPts val="600"/>
              </a:spcAft>
            </a:pPr>
            <a:r>
              <a:rPr lang="en-US" sz="4800" b="1" u="sng" dirty="0">
                <a:solidFill>
                  <a:schemeClr val="tx2"/>
                </a:solidFill>
                <a:latin typeface="+mj-lt"/>
                <a:ea typeface="+mj-ea"/>
                <a:cs typeface="+mj-cs"/>
              </a:rPr>
              <a:t>Trips and Experiences</a:t>
            </a:r>
          </a:p>
        </p:txBody>
      </p:sp>
      <p:sp>
        <p:nvSpPr>
          <p:cNvPr id="6" name="TextBox 5">
            <a:extLst>
              <a:ext uri="{FF2B5EF4-FFF2-40B4-BE49-F238E27FC236}">
                <a16:creationId xmlns:a16="http://schemas.microsoft.com/office/drawing/2014/main" id="{D7E9C24C-7613-8300-733A-B786A011B4B6}"/>
              </a:ext>
            </a:extLst>
          </p:cNvPr>
          <p:cNvSpPr txBox="1"/>
          <p:nvPr/>
        </p:nvSpPr>
        <p:spPr>
          <a:xfrm>
            <a:off x="1401571" y="3372558"/>
            <a:ext cx="3565637" cy="895855"/>
          </a:xfrm>
          <a:prstGeom prst="rect">
            <a:avLst/>
          </a:prstGeom>
        </p:spPr>
        <p:txBody>
          <a:bodyPr vert="horz" lIns="91440" tIns="45720" rIns="91440" bIns="45720" rtlCol="0">
            <a:normAutofit/>
          </a:bodyPr>
          <a:lstStyle/>
          <a:p>
            <a:pPr algn="ctr">
              <a:lnSpc>
                <a:spcPct val="110000"/>
              </a:lnSpc>
              <a:spcBef>
                <a:spcPts val="1000"/>
              </a:spcBef>
              <a:buSzPct val="70000"/>
            </a:pPr>
            <a:r>
              <a:rPr lang="en-US" b="1" cap="all" spc="300" dirty="0">
                <a:solidFill>
                  <a:schemeClr val="tx2"/>
                </a:solidFill>
              </a:rPr>
              <a:t>Y6 Reward Day at Star City </a:t>
            </a:r>
          </a:p>
        </p:txBody>
      </p:sp>
      <p:cxnSp>
        <p:nvCxnSpPr>
          <p:cNvPr id="1035" name="Straight Connector 1034">
            <a:extLst>
              <a:ext uri="{FF2B5EF4-FFF2-40B4-BE49-F238E27FC236}">
                <a16:creationId xmlns:a16="http://schemas.microsoft.com/office/drawing/2014/main" id="{7091899A-6176-48DA-BF9E-4D278C5FBE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2415286" y="4316294"/>
            <a:ext cx="1458419"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A5929CAA-523F-8F54-EBBC-9634424FA3D8}"/>
              </a:ext>
            </a:extLst>
          </p:cNvPr>
          <p:cNvSpPr txBox="1"/>
          <p:nvPr/>
        </p:nvSpPr>
        <p:spPr>
          <a:xfrm>
            <a:off x="1401571" y="4739170"/>
            <a:ext cx="3565637" cy="895855"/>
          </a:xfrm>
          <a:prstGeom prst="rect">
            <a:avLst/>
          </a:prstGeom>
        </p:spPr>
        <p:txBody>
          <a:bodyPr vert="horz" lIns="91440" tIns="45720" rIns="91440" bIns="45720" rtlCol="0">
            <a:normAutofit/>
          </a:bodyPr>
          <a:lstStyle/>
          <a:p>
            <a:pPr algn="ctr">
              <a:lnSpc>
                <a:spcPct val="110000"/>
              </a:lnSpc>
              <a:spcBef>
                <a:spcPts val="1000"/>
              </a:spcBef>
              <a:buSzPct val="70000"/>
            </a:pPr>
            <a:r>
              <a:rPr lang="en-US" b="1" cap="all" spc="300" dirty="0">
                <a:solidFill>
                  <a:schemeClr val="tx2"/>
                </a:solidFill>
              </a:rPr>
              <a:t>A residential potentially???</a:t>
            </a:r>
          </a:p>
        </p:txBody>
      </p:sp>
    </p:spTree>
    <p:extLst>
      <p:ext uri="{BB962C8B-B14F-4D97-AF65-F5344CB8AC3E}">
        <p14:creationId xmlns:p14="http://schemas.microsoft.com/office/powerpoint/2010/main" val="2466538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BE44A95-4524-353B-70A3-CECC5F0EFFF8}"/>
              </a:ext>
            </a:extLst>
          </p:cNvPr>
          <p:cNvPicPr>
            <a:picLocks noChangeAspect="1"/>
          </p:cNvPicPr>
          <p:nvPr/>
        </p:nvPicPr>
        <p:blipFill rotWithShape="1">
          <a:blip r:embed="rId2"/>
          <a:srcRect t="23968" r="-1" b="-1"/>
          <a:stretch/>
        </p:blipFill>
        <p:spPr>
          <a:xfrm>
            <a:off x="-5" y="14469"/>
            <a:ext cx="12188932" cy="6857999"/>
          </a:xfrm>
          <a:prstGeom prst="rect">
            <a:avLst/>
          </a:prstGeom>
        </p:spPr>
      </p:pic>
      <p:sp>
        <p:nvSpPr>
          <p:cNvPr id="13" name="Rectangle 12">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735965-ED10-EE7C-56C6-5704D7718E4A}"/>
              </a:ext>
            </a:extLst>
          </p:cNvPr>
          <p:cNvSpPr>
            <a:spLocks noGrp="1"/>
          </p:cNvSpPr>
          <p:nvPr>
            <p:ph type="title"/>
          </p:nvPr>
        </p:nvSpPr>
        <p:spPr>
          <a:xfrm>
            <a:off x="2687303" y="213979"/>
            <a:ext cx="6855490" cy="1192455"/>
          </a:xfrm>
        </p:spPr>
        <p:txBody>
          <a:bodyPr vert="horz" lIns="91440" tIns="45720" rIns="91440" bIns="45720" rtlCol="0" anchor="t">
            <a:normAutofit/>
          </a:bodyPr>
          <a:lstStyle/>
          <a:p>
            <a:r>
              <a:rPr lang="en-US" b="1" u="sng" dirty="0">
                <a:solidFill>
                  <a:srgbClr val="FFFFFF"/>
                </a:solidFill>
              </a:rPr>
              <a:t>School Nurse Sessions</a:t>
            </a:r>
          </a:p>
        </p:txBody>
      </p:sp>
      <p:sp>
        <p:nvSpPr>
          <p:cNvPr id="15" name="Rectangle 14">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41527E85-605A-FD72-17A6-8E36E42B9E0A}"/>
              </a:ext>
            </a:extLst>
          </p:cNvPr>
          <p:cNvSpPr>
            <a:spLocks noGrp="1"/>
          </p:cNvSpPr>
          <p:nvPr>
            <p:ph type="body" idx="1"/>
          </p:nvPr>
        </p:nvSpPr>
        <p:spPr>
          <a:xfrm>
            <a:off x="952500" y="5661214"/>
            <a:ext cx="9563100" cy="461867"/>
          </a:xfrm>
        </p:spPr>
        <p:txBody>
          <a:bodyPr vert="horz" lIns="91440" tIns="45720" rIns="91440" bIns="45720" rtlCol="0" anchor="t">
            <a:noAutofit/>
          </a:bodyPr>
          <a:lstStyle/>
          <a:p>
            <a:r>
              <a:rPr lang="en-US" sz="3200" b="1" cap="all" spc="300" dirty="0">
                <a:solidFill>
                  <a:schemeClr val="accent6">
                    <a:lumMod val="50000"/>
                  </a:schemeClr>
                </a:solidFill>
              </a:rPr>
              <a:t>The RSE Curriculum </a:t>
            </a:r>
          </a:p>
        </p:txBody>
      </p:sp>
      <p:cxnSp>
        <p:nvCxnSpPr>
          <p:cNvPr id="17" name="Straight Connector 16">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pic>
        <p:nvPicPr>
          <p:cNvPr id="1026" name="Picture 2" descr="Loudmouth Face">
            <a:extLst>
              <a:ext uri="{FF2B5EF4-FFF2-40B4-BE49-F238E27FC236}">
                <a16:creationId xmlns:a16="http://schemas.microsoft.com/office/drawing/2014/main" id="{5656C7B3-8840-F0F5-39D2-808CBA6E5C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129" y="2367974"/>
            <a:ext cx="5556026" cy="1259156"/>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D30CE9BB-6ECE-0761-A8FB-5418E10ED43D}"/>
              </a:ext>
            </a:extLst>
          </p:cNvPr>
          <p:cNvSpPr txBox="1">
            <a:spLocks/>
          </p:cNvSpPr>
          <p:nvPr/>
        </p:nvSpPr>
        <p:spPr>
          <a:xfrm>
            <a:off x="5665125" y="3682631"/>
            <a:ext cx="6596192" cy="1192455"/>
          </a:xfrm>
          <a:prstGeom prst="rect">
            <a:avLst/>
          </a:prstGeom>
        </p:spPr>
        <p:txBody>
          <a:bodyPr vert="horz" lIns="91440" tIns="45720" rIns="91440" bIns="45720" rtlCol="0" anchor="t">
            <a:normAutofit fontScale="92500" lnSpcReduction="10000"/>
          </a:bodyPr>
          <a:lstStyle>
            <a:lvl1pPr algn="l" defTabSz="914400" rtl="0" eaLnBrk="1" latinLnBrk="0" hangingPunct="1">
              <a:lnSpc>
                <a:spcPct val="100000"/>
              </a:lnSpc>
              <a:spcBef>
                <a:spcPct val="0"/>
              </a:spcBef>
              <a:buNone/>
              <a:defRPr sz="5400" kern="1200">
                <a:solidFill>
                  <a:schemeClr val="tx2"/>
                </a:solidFill>
                <a:latin typeface="+mj-lt"/>
                <a:ea typeface="+mj-ea"/>
                <a:cs typeface="+mj-cs"/>
              </a:defRPr>
            </a:lvl1pPr>
          </a:lstStyle>
          <a:p>
            <a:pPr algn="ctr"/>
            <a:r>
              <a:rPr lang="en-US" sz="2800" b="1" dirty="0">
                <a:solidFill>
                  <a:srgbClr val="FFFFFF"/>
                </a:solidFill>
              </a:rPr>
              <a:t>A drama company that sensitively discusses relationships and how our bodies change as we grow older. </a:t>
            </a:r>
          </a:p>
        </p:txBody>
      </p:sp>
      <p:sp>
        <p:nvSpPr>
          <p:cNvPr id="6" name="TextBox 5">
            <a:extLst>
              <a:ext uri="{FF2B5EF4-FFF2-40B4-BE49-F238E27FC236}">
                <a16:creationId xmlns:a16="http://schemas.microsoft.com/office/drawing/2014/main" id="{92CF0BE5-20CD-7E9A-E47B-E9297EBAAECD}"/>
              </a:ext>
            </a:extLst>
          </p:cNvPr>
          <p:cNvSpPr txBox="1"/>
          <p:nvPr/>
        </p:nvSpPr>
        <p:spPr>
          <a:xfrm>
            <a:off x="457200" y="4881969"/>
            <a:ext cx="5468112" cy="707886"/>
          </a:xfrm>
          <a:prstGeom prst="rect">
            <a:avLst/>
          </a:prstGeom>
          <a:noFill/>
        </p:spPr>
        <p:txBody>
          <a:bodyPr wrap="square" rtlCol="0">
            <a:spAutoFit/>
          </a:bodyPr>
          <a:lstStyle/>
          <a:p>
            <a:pPr algn="ctr"/>
            <a:r>
              <a:rPr lang="en-GB" sz="2000" dirty="0">
                <a:solidFill>
                  <a:schemeClr val="bg1"/>
                </a:solidFill>
              </a:rPr>
              <a:t>School nurses also come in to do the children’s height and weight in the Spring Term. </a:t>
            </a:r>
          </a:p>
        </p:txBody>
      </p:sp>
    </p:spTree>
    <p:extLst>
      <p:ext uri="{BB962C8B-B14F-4D97-AF65-F5344CB8AC3E}">
        <p14:creationId xmlns:p14="http://schemas.microsoft.com/office/powerpoint/2010/main" val="3528767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Neat empty education desk">
            <a:extLst>
              <a:ext uri="{FF2B5EF4-FFF2-40B4-BE49-F238E27FC236}">
                <a16:creationId xmlns:a16="http://schemas.microsoft.com/office/drawing/2014/main" id="{FA3901DB-890C-D3C2-4941-34F252C69AAE}"/>
              </a:ext>
            </a:extLst>
          </p:cNvPr>
          <p:cNvPicPr>
            <a:picLocks noChangeAspect="1"/>
          </p:cNvPicPr>
          <p:nvPr/>
        </p:nvPicPr>
        <p:blipFill rotWithShape="1">
          <a:blip r:embed="rId2"/>
          <a:srcRect t="15709" r="-1" b="-1"/>
          <a:stretch/>
        </p:blipFill>
        <p:spPr>
          <a:xfrm>
            <a:off x="-5" y="-1"/>
            <a:ext cx="12188932" cy="6857999"/>
          </a:xfrm>
          <a:prstGeom prst="rect">
            <a:avLst/>
          </a:prstGeom>
        </p:spPr>
      </p:pic>
      <p:sp>
        <p:nvSpPr>
          <p:cNvPr id="20" name="Rectangle 19">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D9C5AD-E7FB-FC76-D5B0-00BBF5ECA8FA}"/>
              </a:ext>
            </a:extLst>
          </p:cNvPr>
          <p:cNvSpPr>
            <a:spLocks noGrp="1"/>
          </p:cNvSpPr>
          <p:nvPr>
            <p:ph type="title"/>
          </p:nvPr>
        </p:nvSpPr>
        <p:spPr>
          <a:xfrm>
            <a:off x="300130" y="195271"/>
            <a:ext cx="8377526" cy="1192455"/>
          </a:xfrm>
        </p:spPr>
        <p:txBody>
          <a:bodyPr vert="horz" lIns="91440" tIns="45720" rIns="91440" bIns="45720" rtlCol="0" anchor="t">
            <a:normAutofit fontScale="90000"/>
          </a:bodyPr>
          <a:lstStyle/>
          <a:p>
            <a:r>
              <a:rPr lang="en-US" sz="4800" b="1" u="sng" dirty="0">
                <a:solidFill>
                  <a:srgbClr val="FFFFFF"/>
                </a:solidFill>
              </a:rPr>
              <a:t>Homework</a:t>
            </a:r>
            <a:br>
              <a:rPr lang="en-US" sz="4800" b="1" u="sng" dirty="0">
                <a:solidFill>
                  <a:srgbClr val="FFFFFF"/>
                </a:solidFill>
              </a:rPr>
            </a:br>
            <a:r>
              <a:rPr lang="en-US" b="1" dirty="0">
                <a:solidFill>
                  <a:schemeClr val="bg1"/>
                </a:solidFill>
              </a:rPr>
              <a:t>This will be set each Friday, printed out and stuck in their books,</a:t>
            </a:r>
            <a:br>
              <a:rPr lang="en-US" b="1" dirty="0">
                <a:solidFill>
                  <a:schemeClr val="bg1"/>
                </a:solidFill>
              </a:rPr>
            </a:br>
            <a:r>
              <a:rPr lang="en-US" b="1" dirty="0">
                <a:solidFill>
                  <a:schemeClr val="bg1"/>
                </a:solidFill>
              </a:rPr>
              <a:t>Spellings are set each Monday and tested on each Friday, </a:t>
            </a:r>
            <a:br>
              <a:rPr lang="en-US" b="1" dirty="0">
                <a:solidFill>
                  <a:schemeClr val="bg1"/>
                </a:solidFill>
              </a:rPr>
            </a:br>
            <a:r>
              <a:rPr lang="en-US" b="1" dirty="0">
                <a:solidFill>
                  <a:schemeClr val="bg1"/>
                </a:solidFill>
              </a:rPr>
              <a:t>TTRockstars, </a:t>
            </a:r>
            <a:br>
              <a:rPr lang="en-US" b="1" dirty="0">
                <a:solidFill>
                  <a:schemeClr val="bg1"/>
                </a:solidFill>
              </a:rPr>
            </a:br>
            <a:r>
              <a:rPr lang="en-US" b="1" dirty="0">
                <a:solidFill>
                  <a:schemeClr val="bg1"/>
                </a:solidFill>
              </a:rPr>
              <a:t>Reading Targets.  </a:t>
            </a:r>
            <a:endParaRPr lang="en-US" sz="4800" b="1" u="sng" dirty="0">
              <a:solidFill>
                <a:schemeClr val="bg1"/>
              </a:solidFill>
            </a:endParaRPr>
          </a:p>
        </p:txBody>
      </p:sp>
      <p:sp>
        <p:nvSpPr>
          <p:cNvPr id="15" name="Rectangle 14">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1750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ubble sheet test paper and pencil">
            <a:extLst>
              <a:ext uri="{FF2B5EF4-FFF2-40B4-BE49-F238E27FC236}">
                <a16:creationId xmlns:a16="http://schemas.microsoft.com/office/drawing/2014/main" id="{A44C7015-71FF-2676-FB87-64DE55129B4C}"/>
              </a:ext>
            </a:extLst>
          </p:cNvPr>
          <p:cNvPicPr>
            <a:picLocks noChangeAspect="1"/>
          </p:cNvPicPr>
          <p:nvPr/>
        </p:nvPicPr>
        <p:blipFill rotWithShape="1">
          <a:blip r:embed="rId2">
            <a:alphaModFix amt="40000"/>
          </a:blip>
          <a:srcRect t="5252" b="8209"/>
          <a:stretch/>
        </p:blipFill>
        <p:spPr>
          <a:xfrm>
            <a:off x="-99827" y="0"/>
            <a:ext cx="12291827" cy="6857990"/>
          </a:xfrm>
          <a:prstGeom prst="rect">
            <a:avLst/>
          </a:prstGeom>
        </p:spPr>
      </p:pic>
      <p:sp>
        <p:nvSpPr>
          <p:cNvPr id="2" name="Title 1">
            <a:extLst>
              <a:ext uri="{FF2B5EF4-FFF2-40B4-BE49-F238E27FC236}">
                <a16:creationId xmlns:a16="http://schemas.microsoft.com/office/drawing/2014/main" id="{4ADD2967-6CCB-8167-ACC0-8F774CFEC229}"/>
              </a:ext>
            </a:extLst>
          </p:cNvPr>
          <p:cNvSpPr>
            <a:spLocks noGrp="1"/>
          </p:cNvSpPr>
          <p:nvPr>
            <p:ph type="title"/>
          </p:nvPr>
        </p:nvSpPr>
        <p:spPr>
          <a:xfrm>
            <a:off x="2747678" y="0"/>
            <a:ext cx="6962052" cy="1884207"/>
          </a:xfrm>
        </p:spPr>
        <p:txBody>
          <a:bodyPr vert="horz" lIns="91440" tIns="45720" rIns="91440" bIns="45720" rtlCol="0" anchor="b">
            <a:normAutofit/>
          </a:bodyPr>
          <a:lstStyle/>
          <a:p>
            <a:pPr algn="ctr"/>
            <a:r>
              <a:rPr lang="en-US" sz="4800" b="1" u="sng" dirty="0">
                <a:solidFill>
                  <a:srgbClr val="FFFFFF"/>
                </a:solidFill>
              </a:rPr>
              <a:t>Statutory Assessments</a:t>
            </a:r>
            <a:br>
              <a:rPr lang="en-US" sz="4800" dirty="0">
                <a:solidFill>
                  <a:srgbClr val="FFFFFF"/>
                </a:solidFill>
              </a:rPr>
            </a:br>
            <a:endParaRPr lang="en-US" sz="4800" dirty="0">
              <a:solidFill>
                <a:srgbClr val="FFFFFF"/>
              </a:solidFill>
            </a:endParaRPr>
          </a:p>
        </p:txBody>
      </p:sp>
      <p:cxnSp>
        <p:nvCxnSpPr>
          <p:cNvPr id="13" name="Straight Connector 12">
            <a:extLst>
              <a:ext uri="{FF2B5EF4-FFF2-40B4-BE49-F238E27FC236}">
                <a16:creationId xmlns:a16="http://schemas.microsoft.com/office/drawing/2014/main" id="{6B5C80BC-C547-4FD8-9B68-6A9207F0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1557" y="3481804"/>
            <a:ext cx="0" cy="13107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4D72489F-0F01-F212-04B8-E4A67FF033D3}"/>
              </a:ext>
            </a:extLst>
          </p:cNvPr>
          <p:cNvSpPr txBox="1">
            <a:spLocks/>
          </p:cNvSpPr>
          <p:nvPr/>
        </p:nvSpPr>
        <p:spPr>
          <a:xfrm>
            <a:off x="362288" y="1029369"/>
            <a:ext cx="11729884" cy="1884207"/>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pPr algn="ctr"/>
            <a:r>
              <a:rPr lang="en-US" sz="4800" b="1" dirty="0">
                <a:solidFill>
                  <a:srgbClr val="FFFFFF"/>
                </a:solidFill>
              </a:rPr>
              <a:t>SATS Week: Monday 11</a:t>
            </a:r>
            <a:r>
              <a:rPr lang="en-US" sz="4800" b="1" baseline="30000" dirty="0">
                <a:solidFill>
                  <a:srgbClr val="FFFFFF"/>
                </a:solidFill>
              </a:rPr>
              <a:t>th</a:t>
            </a:r>
            <a:r>
              <a:rPr lang="en-US" sz="4800" b="1" dirty="0">
                <a:solidFill>
                  <a:srgbClr val="FFFFFF"/>
                </a:solidFill>
              </a:rPr>
              <a:t> – 14</a:t>
            </a:r>
            <a:r>
              <a:rPr lang="en-US" sz="4800" b="1" baseline="30000" dirty="0">
                <a:solidFill>
                  <a:srgbClr val="FFFFFF"/>
                </a:solidFill>
              </a:rPr>
              <a:t>th</a:t>
            </a:r>
            <a:r>
              <a:rPr lang="en-US" sz="4800" b="1" dirty="0">
                <a:solidFill>
                  <a:srgbClr val="FFFFFF"/>
                </a:solidFill>
              </a:rPr>
              <a:t> May 2026 </a:t>
            </a:r>
            <a:br>
              <a:rPr lang="en-US" sz="4800" dirty="0">
                <a:solidFill>
                  <a:srgbClr val="FFFFFF"/>
                </a:solidFill>
              </a:rPr>
            </a:br>
            <a:endParaRPr lang="en-US" sz="4800" dirty="0">
              <a:solidFill>
                <a:srgbClr val="FFFFFF"/>
              </a:solidFill>
            </a:endParaRPr>
          </a:p>
        </p:txBody>
      </p:sp>
      <p:sp>
        <p:nvSpPr>
          <p:cNvPr id="4" name="Title 1">
            <a:extLst>
              <a:ext uri="{FF2B5EF4-FFF2-40B4-BE49-F238E27FC236}">
                <a16:creationId xmlns:a16="http://schemas.microsoft.com/office/drawing/2014/main" id="{802F57E3-267A-F908-30F8-31788E4D0F39}"/>
              </a:ext>
            </a:extLst>
          </p:cNvPr>
          <p:cNvSpPr txBox="1">
            <a:spLocks/>
          </p:cNvSpPr>
          <p:nvPr/>
        </p:nvSpPr>
        <p:spPr>
          <a:xfrm>
            <a:off x="0" y="1971472"/>
            <a:ext cx="7857479" cy="4685582"/>
          </a:xfrm>
          <a:prstGeom prst="rect">
            <a:avLst/>
          </a:prstGeom>
        </p:spPr>
        <p:txBody>
          <a:bodyPr vert="horz" lIns="91440" tIns="45720" rIns="91440" bIns="45720" rtlCol="0" anchor="b">
            <a:normAutofit fontScale="55000" lnSpcReduction="20000"/>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pPr algn="ctr"/>
            <a:r>
              <a:rPr lang="en-US" sz="4800" b="1" dirty="0">
                <a:solidFill>
                  <a:srgbClr val="FFFFFF"/>
                </a:solidFill>
              </a:rPr>
              <a:t> </a:t>
            </a:r>
            <a:br>
              <a:rPr lang="en-US" sz="4800" b="1" dirty="0">
                <a:solidFill>
                  <a:srgbClr val="FFFFFF"/>
                </a:solidFill>
              </a:rPr>
            </a:br>
            <a:r>
              <a:rPr lang="en-US" sz="4800" b="1" dirty="0">
                <a:solidFill>
                  <a:srgbClr val="FFFFFF"/>
                </a:solidFill>
              </a:rPr>
              <a:t>- quality first teaching from </a:t>
            </a:r>
            <a:r>
              <a:rPr lang="en-US" sz="4800" b="1" dirty="0" err="1">
                <a:solidFill>
                  <a:srgbClr val="FFFFFF"/>
                </a:solidFill>
              </a:rPr>
              <a:t>Mr</a:t>
            </a:r>
            <a:r>
              <a:rPr lang="en-US" sz="4800" b="1" dirty="0">
                <a:solidFill>
                  <a:srgbClr val="FFFFFF"/>
                </a:solidFill>
              </a:rPr>
              <a:t> White, Miss Stanley and </a:t>
            </a:r>
            <a:r>
              <a:rPr lang="en-US" sz="4800" b="1" dirty="0" err="1">
                <a:solidFill>
                  <a:srgbClr val="FFFFFF"/>
                </a:solidFill>
              </a:rPr>
              <a:t>Mr</a:t>
            </a:r>
            <a:r>
              <a:rPr lang="en-US" sz="4800" b="1" dirty="0">
                <a:solidFill>
                  <a:srgbClr val="FFFFFF"/>
                </a:solidFill>
              </a:rPr>
              <a:t> Higgins</a:t>
            </a:r>
          </a:p>
          <a:p>
            <a:pPr algn="ctr"/>
            <a:endParaRPr lang="en-US" sz="4800" b="1" dirty="0">
              <a:solidFill>
                <a:srgbClr val="FFFFFF"/>
              </a:solidFill>
            </a:endParaRPr>
          </a:p>
          <a:p>
            <a:pPr marL="685800" indent="-685800" algn="ctr">
              <a:buFontTx/>
              <a:buChar char="-"/>
            </a:pPr>
            <a:r>
              <a:rPr lang="en-US" sz="4800" b="1" dirty="0">
                <a:solidFill>
                  <a:srgbClr val="FFFFFF"/>
                </a:solidFill>
              </a:rPr>
              <a:t>boosters/interventions/</a:t>
            </a:r>
            <a:br>
              <a:rPr lang="en-US" sz="4800" b="1" dirty="0">
                <a:solidFill>
                  <a:srgbClr val="FFFFFF"/>
                </a:solidFill>
              </a:rPr>
            </a:br>
            <a:r>
              <a:rPr lang="en-US" sz="4800" b="1" dirty="0">
                <a:solidFill>
                  <a:srgbClr val="FFFFFF"/>
                </a:solidFill>
              </a:rPr>
              <a:t>precision teaching</a:t>
            </a:r>
            <a:br>
              <a:rPr lang="en-US" sz="4800" b="1" dirty="0">
                <a:solidFill>
                  <a:srgbClr val="FFFFFF"/>
                </a:solidFill>
              </a:rPr>
            </a:br>
            <a:br>
              <a:rPr lang="en-US" sz="4800" b="1" dirty="0">
                <a:solidFill>
                  <a:srgbClr val="FFFFFF"/>
                </a:solidFill>
              </a:rPr>
            </a:br>
            <a:r>
              <a:rPr lang="en-US" sz="4800" b="1" dirty="0">
                <a:solidFill>
                  <a:srgbClr val="FFFFFF"/>
                </a:solidFill>
              </a:rPr>
              <a:t>- revision books </a:t>
            </a:r>
          </a:p>
          <a:p>
            <a:pPr marL="685800" indent="-685800" algn="ctr">
              <a:buFontTx/>
              <a:buChar char="-"/>
            </a:pPr>
            <a:endParaRPr lang="en-US" sz="4800" b="1" dirty="0">
              <a:solidFill>
                <a:srgbClr val="FFFFFF"/>
              </a:solidFill>
            </a:endParaRPr>
          </a:p>
          <a:p>
            <a:pPr marL="685800" indent="-685800" algn="ctr">
              <a:buFontTx/>
              <a:buChar char="-"/>
            </a:pPr>
            <a:r>
              <a:rPr lang="en-US" sz="4800" b="1" dirty="0">
                <a:solidFill>
                  <a:srgbClr val="FFFFFF"/>
                </a:solidFill>
              </a:rPr>
              <a:t>January 2026: Detailed SATs Meeting</a:t>
            </a:r>
            <a:br>
              <a:rPr lang="en-US" sz="4800" b="1" dirty="0">
                <a:solidFill>
                  <a:srgbClr val="FFFFFF"/>
                </a:solidFill>
              </a:rPr>
            </a:br>
            <a:endParaRPr lang="en-US" sz="4800" dirty="0">
              <a:solidFill>
                <a:srgbClr val="FFFFFF"/>
              </a:solidFill>
            </a:endParaRPr>
          </a:p>
          <a:p>
            <a:pPr algn="ctr"/>
            <a:br>
              <a:rPr lang="en-US" sz="4800" dirty="0">
                <a:solidFill>
                  <a:srgbClr val="FFFFFF"/>
                </a:solidFill>
              </a:rPr>
            </a:br>
            <a:endParaRPr lang="en-US" sz="4800" dirty="0">
              <a:solidFill>
                <a:srgbClr val="FFFFFF"/>
              </a:solidFill>
            </a:endParaRPr>
          </a:p>
        </p:txBody>
      </p:sp>
    </p:spTree>
    <p:extLst>
      <p:ext uri="{BB962C8B-B14F-4D97-AF65-F5344CB8AC3E}">
        <p14:creationId xmlns:p14="http://schemas.microsoft.com/office/powerpoint/2010/main" val="4012251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098A-F602-2EA2-4795-CC42A788C6F8}"/>
              </a:ext>
            </a:extLst>
          </p:cNvPr>
          <p:cNvSpPr>
            <a:spLocks noGrp="1"/>
          </p:cNvSpPr>
          <p:nvPr>
            <p:ph type="title"/>
          </p:nvPr>
        </p:nvSpPr>
        <p:spPr>
          <a:xfrm>
            <a:off x="882080" y="207708"/>
            <a:ext cx="10427840" cy="1086056"/>
          </a:xfrm>
        </p:spPr>
        <p:txBody>
          <a:bodyPr>
            <a:normAutofit/>
          </a:bodyPr>
          <a:lstStyle/>
          <a:p>
            <a:r>
              <a:rPr lang="en-GB" sz="6000" b="1" u="sng" dirty="0"/>
              <a:t>Transition to Secondary School </a:t>
            </a:r>
          </a:p>
        </p:txBody>
      </p:sp>
      <p:sp>
        <p:nvSpPr>
          <p:cNvPr id="3" name="Content Placeholder 2">
            <a:extLst>
              <a:ext uri="{FF2B5EF4-FFF2-40B4-BE49-F238E27FC236}">
                <a16:creationId xmlns:a16="http://schemas.microsoft.com/office/drawing/2014/main" id="{A0FE6D91-9808-AD20-B02A-F8E3FE4A007C}"/>
              </a:ext>
            </a:extLst>
          </p:cNvPr>
          <p:cNvSpPr>
            <a:spLocks noGrp="1"/>
          </p:cNvSpPr>
          <p:nvPr>
            <p:ph idx="1"/>
          </p:nvPr>
        </p:nvSpPr>
        <p:spPr>
          <a:xfrm>
            <a:off x="356053" y="1477350"/>
            <a:ext cx="11479894" cy="4914306"/>
          </a:xfrm>
        </p:spPr>
        <p:txBody>
          <a:bodyPr>
            <a:normAutofit fontScale="92500" lnSpcReduction="20000"/>
          </a:bodyPr>
          <a:lstStyle/>
          <a:p>
            <a:r>
              <a:rPr lang="en-GB" sz="3200" b="1" dirty="0"/>
              <a:t>Apply for secondary school by the end of October 2025. </a:t>
            </a:r>
          </a:p>
          <a:p>
            <a:r>
              <a:rPr lang="en-GB" sz="3200" b="1" dirty="0"/>
              <a:t>On your application form, it is important that you put down multiple options as there are no guarantees that you will be offered your first choice. </a:t>
            </a:r>
          </a:p>
          <a:p>
            <a:r>
              <a:rPr lang="en-GB" sz="3200" b="1" dirty="0"/>
              <a:t>Make sure you try and attend the Open Days that secondary schools put on - these will most likely be throughout September.</a:t>
            </a:r>
          </a:p>
          <a:p>
            <a:r>
              <a:rPr lang="en-GB" sz="3200" b="1" dirty="0"/>
              <a:t>We have Hannah Butler, who is a Sandwell Education Advisor, conducting a parent meeting in school on the 4</a:t>
            </a:r>
            <a:r>
              <a:rPr lang="en-GB" sz="3200" b="1" baseline="30000" dirty="0"/>
              <a:t>th</a:t>
            </a:r>
            <a:r>
              <a:rPr lang="en-GB" sz="3200" b="1" dirty="0"/>
              <a:t> September at 09:15 regarding this process. </a:t>
            </a:r>
          </a:p>
          <a:p>
            <a:endParaRPr lang="en-GB" sz="3200" b="1" dirty="0"/>
          </a:p>
        </p:txBody>
      </p:sp>
    </p:spTree>
    <p:extLst>
      <p:ext uri="{BB962C8B-B14F-4D97-AF65-F5344CB8AC3E}">
        <p14:creationId xmlns:p14="http://schemas.microsoft.com/office/powerpoint/2010/main" val="2111316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098A-F602-2EA2-4795-CC42A788C6F8}"/>
              </a:ext>
            </a:extLst>
          </p:cNvPr>
          <p:cNvSpPr>
            <a:spLocks noGrp="1"/>
          </p:cNvSpPr>
          <p:nvPr>
            <p:ph type="title"/>
          </p:nvPr>
        </p:nvSpPr>
        <p:spPr>
          <a:xfrm>
            <a:off x="771102" y="207709"/>
            <a:ext cx="10427840" cy="1086056"/>
          </a:xfrm>
        </p:spPr>
        <p:txBody>
          <a:bodyPr>
            <a:normAutofit/>
          </a:bodyPr>
          <a:lstStyle/>
          <a:p>
            <a:pPr algn="ctr"/>
            <a:r>
              <a:rPr lang="en-GB" sz="6000" b="1" u="sng" dirty="0"/>
              <a:t>Transition to Secondary School </a:t>
            </a:r>
          </a:p>
        </p:txBody>
      </p:sp>
      <p:sp>
        <p:nvSpPr>
          <p:cNvPr id="3" name="Content Placeholder 2">
            <a:extLst>
              <a:ext uri="{FF2B5EF4-FFF2-40B4-BE49-F238E27FC236}">
                <a16:creationId xmlns:a16="http://schemas.microsoft.com/office/drawing/2014/main" id="{A0FE6D91-9808-AD20-B02A-F8E3FE4A007C}"/>
              </a:ext>
            </a:extLst>
          </p:cNvPr>
          <p:cNvSpPr>
            <a:spLocks noGrp="1"/>
          </p:cNvSpPr>
          <p:nvPr>
            <p:ph idx="1"/>
          </p:nvPr>
        </p:nvSpPr>
        <p:spPr>
          <a:xfrm>
            <a:off x="356053" y="1477351"/>
            <a:ext cx="11479894" cy="3903298"/>
          </a:xfrm>
        </p:spPr>
        <p:txBody>
          <a:bodyPr>
            <a:normAutofit fontScale="92500" lnSpcReduction="10000"/>
          </a:bodyPr>
          <a:lstStyle/>
          <a:p>
            <a:r>
              <a:rPr lang="en-GB" sz="3200" b="1" dirty="0"/>
              <a:t>This is one of our main aims in Year 6. We will do all we can to ensure that your children are prepared for secondary school.</a:t>
            </a:r>
          </a:p>
          <a:p>
            <a:r>
              <a:rPr lang="en-GB" sz="3200" b="1" dirty="0"/>
              <a:t>When school places are confirmed in March, children will then start to make connections with their next schools. This includes transition days, which usually happen at the beginning of July,  meetings with some of their teachers and for some additional time spent at their new school.  </a:t>
            </a:r>
          </a:p>
          <a:p>
            <a:endParaRPr lang="en-GB" sz="3200" b="1" dirty="0"/>
          </a:p>
        </p:txBody>
      </p:sp>
    </p:spTree>
    <p:extLst>
      <p:ext uri="{BB962C8B-B14F-4D97-AF65-F5344CB8AC3E}">
        <p14:creationId xmlns:p14="http://schemas.microsoft.com/office/powerpoint/2010/main" val="2151413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F69F96FE-C3F5-4F02-8428-78ADCB975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een dialogue boxes">
            <a:extLst>
              <a:ext uri="{FF2B5EF4-FFF2-40B4-BE49-F238E27FC236}">
                <a16:creationId xmlns:a16="http://schemas.microsoft.com/office/drawing/2014/main" id="{4E087F1F-0A91-A1EF-C36A-C23D2A48A1DE}"/>
              </a:ext>
            </a:extLst>
          </p:cNvPr>
          <p:cNvPicPr>
            <a:picLocks noChangeAspect="1"/>
          </p:cNvPicPr>
          <p:nvPr/>
        </p:nvPicPr>
        <p:blipFill rotWithShape="1">
          <a:blip r:embed="rId2"/>
          <a:srcRect t="17112" b="15320"/>
          <a:stretch/>
        </p:blipFill>
        <p:spPr>
          <a:xfrm>
            <a:off x="19058" y="0"/>
            <a:ext cx="12191979" cy="6858000"/>
          </a:xfrm>
          <a:prstGeom prst="rect">
            <a:avLst/>
          </a:prstGeom>
        </p:spPr>
      </p:pic>
      <p:sp>
        <p:nvSpPr>
          <p:cNvPr id="13" name="Rectangle 12">
            <a:extLst>
              <a:ext uri="{FF2B5EF4-FFF2-40B4-BE49-F238E27FC236}">
                <a16:creationId xmlns:a16="http://schemas.microsoft.com/office/drawing/2014/main" id="{F80C6B76-4D7E-4FE2-84E4-C4734B2B4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3078542"/>
            <a:ext cx="12191999" cy="3779457"/>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4F7931-F79B-BD84-F08B-892563057FA2}"/>
              </a:ext>
            </a:extLst>
          </p:cNvPr>
          <p:cNvSpPr>
            <a:spLocks noGrp="1"/>
          </p:cNvSpPr>
          <p:nvPr>
            <p:ph type="title"/>
          </p:nvPr>
        </p:nvSpPr>
        <p:spPr>
          <a:xfrm>
            <a:off x="829876" y="3429000"/>
            <a:ext cx="10447724" cy="1856529"/>
          </a:xfrm>
        </p:spPr>
        <p:txBody>
          <a:bodyPr vert="horz" lIns="91440" tIns="45720" rIns="91440" bIns="45720" rtlCol="0" anchor="b">
            <a:normAutofit/>
          </a:bodyPr>
          <a:lstStyle/>
          <a:p>
            <a:r>
              <a:rPr lang="en-US" sz="4800" b="1" u="sng" dirty="0">
                <a:solidFill>
                  <a:srgbClr val="FFFFFF"/>
                </a:solidFill>
              </a:rPr>
              <a:t>Communication</a:t>
            </a:r>
          </a:p>
        </p:txBody>
      </p:sp>
      <p:cxnSp>
        <p:nvCxnSpPr>
          <p:cNvPr id="15" name="Straight Connector 14">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4990" y="5503528"/>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Title 1">
            <a:extLst>
              <a:ext uri="{FF2B5EF4-FFF2-40B4-BE49-F238E27FC236}">
                <a16:creationId xmlns:a16="http://schemas.microsoft.com/office/drawing/2014/main" id="{3837CC18-EAA7-616A-A119-9E819A56A374}"/>
              </a:ext>
            </a:extLst>
          </p:cNvPr>
          <p:cNvSpPr txBox="1">
            <a:spLocks/>
          </p:cNvSpPr>
          <p:nvPr/>
        </p:nvSpPr>
        <p:spPr>
          <a:xfrm>
            <a:off x="720487" y="644206"/>
            <a:ext cx="4008829" cy="1856529"/>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pPr algn="ctr"/>
            <a:r>
              <a:rPr lang="en-US" sz="2800" b="1" dirty="0">
                <a:solidFill>
                  <a:srgbClr val="FFFFFF"/>
                </a:solidFill>
              </a:rPr>
              <a:t>Parents’ </a:t>
            </a:r>
            <a:br>
              <a:rPr lang="en-US" sz="2800" b="1" dirty="0">
                <a:solidFill>
                  <a:srgbClr val="FFFFFF"/>
                </a:solidFill>
              </a:rPr>
            </a:br>
            <a:r>
              <a:rPr lang="en-US" sz="2800" b="1" dirty="0">
                <a:solidFill>
                  <a:srgbClr val="FFFFFF"/>
                </a:solidFill>
              </a:rPr>
              <a:t>Evening</a:t>
            </a:r>
          </a:p>
        </p:txBody>
      </p:sp>
      <p:sp>
        <p:nvSpPr>
          <p:cNvPr id="4" name="Title 1">
            <a:extLst>
              <a:ext uri="{FF2B5EF4-FFF2-40B4-BE49-F238E27FC236}">
                <a16:creationId xmlns:a16="http://schemas.microsoft.com/office/drawing/2014/main" id="{22CD5E62-17CC-EDE6-E7BC-4A0491D46F10}"/>
              </a:ext>
            </a:extLst>
          </p:cNvPr>
          <p:cNvSpPr txBox="1">
            <a:spLocks/>
          </p:cNvSpPr>
          <p:nvPr/>
        </p:nvSpPr>
        <p:spPr>
          <a:xfrm>
            <a:off x="5297403" y="1222012"/>
            <a:ext cx="4008829" cy="1856529"/>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pPr algn="ctr"/>
            <a:r>
              <a:rPr lang="en-US" sz="2800" b="1" dirty="0">
                <a:solidFill>
                  <a:srgbClr val="FFFFFF"/>
                </a:solidFill>
              </a:rPr>
              <a:t>School </a:t>
            </a:r>
            <a:br>
              <a:rPr lang="en-US" sz="2800" b="1" dirty="0">
                <a:solidFill>
                  <a:srgbClr val="FFFFFF"/>
                </a:solidFill>
              </a:rPr>
            </a:br>
            <a:r>
              <a:rPr lang="en-US" sz="2800" b="1" dirty="0">
                <a:solidFill>
                  <a:srgbClr val="FFFFFF"/>
                </a:solidFill>
              </a:rPr>
              <a:t>Office</a:t>
            </a:r>
          </a:p>
        </p:txBody>
      </p:sp>
      <p:sp>
        <p:nvSpPr>
          <p:cNvPr id="6" name="Title 1">
            <a:extLst>
              <a:ext uri="{FF2B5EF4-FFF2-40B4-BE49-F238E27FC236}">
                <a16:creationId xmlns:a16="http://schemas.microsoft.com/office/drawing/2014/main" id="{652E1C68-5C8B-49AE-CABD-F8AC8F5FF840}"/>
              </a:ext>
            </a:extLst>
          </p:cNvPr>
          <p:cNvSpPr txBox="1">
            <a:spLocks/>
          </p:cNvSpPr>
          <p:nvPr/>
        </p:nvSpPr>
        <p:spPr>
          <a:xfrm>
            <a:off x="4110632" y="-861866"/>
            <a:ext cx="4008829" cy="1856529"/>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pPr algn="ctr"/>
            <a:r>
              <a:rPr lang="en-US" sz="2000" b="1" dirty="0">
                <a:solidFill>
                  <a:srgbClr val="FFFFFF"/>
                </a:solidFill>
              </a:rPr>
              <a:t>Phone calls</a:t>
            </a:r>
            <a:br>
              <a:rPr lang="en-US" sz="2000" b="1" dirty="0">
                <a:solidFill>
                  <a:srgbClr val="FFFFFF"/>
                </a:solidFill>
              </a:rPr>
            </a:br>
            <a:r>
              <a:rPr lang="en-US" sz="2000" b="1" dirty="0">
                <a:solidFill>
                  <a:srgbClr val="FFFFFF"/>
                </a:solidFill>
              </a:rPr>
              <a:t>at the end of </a:t>
            </a:r>
            <a:br>
              <a:rPr lang="en-US" sz="2000" b="1" dirty="0">
                <a:solidFill>
                  <a:srgbClr val="FFFFFF"/>
                </a:solidFill>
              </a:rPr>
            </a:br>
            <a:r>
              <a:rPr lang="en-US" sz="2000" b="1" dirty="0">
                <a:solidFill>
                  <a:srgbClr val="FFFFFF"/>
                </a:solidFill>
              </a:rPr>
              <a:t>the day</a:t>
            </a:r>
          </a:p>
        </p:txBody>
      </p:sp>
      <p:sp>
        <p:nvSpPr>
          <p:cNvPr id="7" name="Title 1">
            <a:extLst>
              <a:ext uri="{FF2B5EF4-FFF2-40B4-BE49-F238E27FC236}">
                <a16:creationId xmlns:a16="http://schemas.microsoft.com/office/drawing/2014/main" id="{DB668AE0-F58A-5BD1-EDD4-E83AD7356C99}"/>
              </a:ext>
            </a:extLst>
          </p:cNvPr>
          <p:cNvSpPr txBox="1">
            <a:spLocks/>
          </p:cNvSpPr>
          <p:nvPr/>
        </p:nvSpPr>
        <p:spPr>
          <a:xfrm>
            <a:off x="5848010" y="4840861"/>
            <a:ext cx="6108017" cy="1856529"/>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a:lstStyle>
          <a:p>
            <a:pPr algn="ctr"/>
            <a:r>
              <a:rPr lang="en-US" sz="2800" b="1" dirty="0">
                <a:solidFill>
                  <a:srgbClr val="FF0000"/>
                </a:solidFill>
              </a:rPr>
              <a:t>We will not be responding to messages via Seesaw.</a:t>
            </a:r>
          </a:p>
        </p:txBody>
      </p:sp>
    </p:spTree>
    <p:extLst>
      <p:ext uri="{BB962C8B-B14F-4D97-AF65-F5344CB8AC3E}">
        <p14:creationId xmlns:p14="http://schemas.microsoft.com/office/powerpoint/2010/main" val="2531584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3E9FD-B306-FADE-6B3F-D35F1ADBEB45}"/>
              </a:ext>
            </a:extLst>
          </p:cNvPr>
          <p:cNvSpPr>
            <a:spLocks noGrp="1"/>
          </p:cNvSpPr>
          <p:nvPr>
            <p:ph type="title"/>
          </p:nvPr>
        </p:nvSpPr>
        <p:spPr>
          <a:xfrm>
            <a:off x="785752" y="-422146"/>
            <a:ext cx="10427840" cy="3531106"/>
          </a:xfrm>
        </p:spPr>
        <p:txBody>
          <a:bodyPr>
            <a:normAutofit/>
          </a:bodyPr>
          <a:lstStyle/>
          <a:p>
            <a:pPr algn="ctr"/>
            <a:r>
              <a:rPr lang="en-GB" sz="6600" dirty="0"/>
              <a:t>Any Questions?</a:t>
            </a:r>
          </a:p>
        </p:txBody>
      </p:sp>
    </p:spTree>
    <p:extLst>
      <p:ext uri="{BB962C8B-B14F-4D97-AF65-F5344CB8AC3E}">
        <p14:creationId xmlns:p14="http://schemas.microsoft.com/office/powerpoint/2010/main" val="1813822542"/>
      </p:ext>
    </p:extLst>
  </p:cSld>
  <p:clrMapOvr>
    <a:masterClrMapping/>
  </p:clrMapOvr>
</p:sld>
</file>

<file path=ppt/theme/theme1.xml><?xml version="1.0" encoding="utf-8"?>
<a:theme xmlns:a="http://schemas.openxmlformats.org/drawingml/2006/main" name="VaultVTI">
  <a:themeElements>
    <a:clrScheme name="AnalogousFromRegularSeedLeftStep">
      <a:dk1>
        <a:srgbClr val="000000"/>
      </a:dk1>
      <a:lt1>
        <a:srgbClr val="FFFFFF"/>
      </a:lt1>
      <a:dk2>
        <a:srgbClr val="1B302B"/>
      </a:dk2>
      <a:lt2>
        <a:srgbClr val="F0F1F3"/>
      </a:lt2>
      <a:accent1>
        <a:srgbClr val="C09C22"/>
      </a:accent1>
      <a:accent2>
        <a:srgbClr val="D55B17"/>
      </a:accent2>
      <a:accent3>
        <a:srgbClr val="E72934"/>
      </a:accent3>
      <a:accent4>
        <a:srgbClr val="D51771"/>
      </a:accent4>
      <a:accent5>
        <a:srgbClr val="E729D2"/>
      </a:accent5>
      <a:accent6>
        <a:srgbClr val="9B17D5"/>
      </a:accent6>
      <a:hlink>
        <a:srgbClr val="5971C7"/>
      </a:hlink>
      <a:folHlink>
        <a:srgbClr val="7F7F7F"/>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8DE92B8F6305B4685CA643DE58E9015" ma:contentTypeVersion="16" ma:contentTypeDescription="Create a new document." ma:contentTypeScope="" ma:versionID="7bf00459f02ec0d530298b40ca70fd34">
  <xsd:schema xmlns:xsd="http://www.w3.org/2001/XMLSchema" xmlns:xs="http://www.w3.org/2001/XMLSchema" xmlns:p="http://schemas.microsoft.com/office/2006/metadata/properties" xmlns:ns2="b38cf021-8414-4aaf-8942-3056e8cd4c3b" xmlns:ns3="365a269f-4fae-448f-b237-6a41d83c3d94" targetNamespace="http://schemas.microsoft.com/office/2006/metadata/properties" ma:root="true" ma:fieldsID="21d7e06d07bedda8c63398fd83d53747" ns2:_="" ns3:_="">
    <xsd:import namespace="b38cf021-8414-4aaf-8942-3056e8cd4c3b"/>
    <xsd:import namespace="365a269f-4fae-448f-b237-6a41d83c3d9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OCR"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8cf021-8414-4aaf-8942-3056e8cd4c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e572ceb-dbd2-4c94-a974-da017bf61d5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65a269f-4fae-448f-b237-6a41d83c3d9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7fac832-c892-4295-b3c2-d26e3324e3ee}" ma:internalName="TaxCatchAll" ma:showField="CatchAllData" ma:web="365a269f-4fae-448f-b237-6a41d83c3d9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38cf021-8414-4aaf-8942-3056e8cd4c3b">
      <Terms xmlns="http://schemas.microsoft.com/office/infopath/2007/PartnerControls"/>
    </lcf76f155ced4ddcb4097134ff3c332f>
    <TaxCatchAll xmlns="365a269f-4fae-448f-b237-6a41d83c3d94" xsi:nil="true"/>
  </documentManagement>
</p:properties>
</file>

<file path=customXml/itemProps1.xml><?xml version="1.0" encoding="utf-8"?>
<ds:datastoreItem xmlns:ds="http://schemas.openxmlformats.org/officeDocument/2006/customXml" ds:itemID="{5F6BFBD8-81A1-4B62-A484-9657C0E02010}">
  <ds:schemaRefs>
    <ds:schemaRef ds:uri="http://schemas.microsoft.com/sharepoint/v3/contenttype/forms"/>
  </ds:schemaRefs>
</ds:datastoreItem>
</file>

<file path=customXml/itemProps2.xml><?xml version="1.0" encoding="utf-8"?>
<ds:datastoreItem xmlns:ds="http://schemas.openxmlformats.org/officeDocument/2006/customXml" ds:itemID="{F00FB13B-CF2C-4F8F-8F34-33DCC489F5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8cf021-8414-4aaf-8942-3056e8cd4c3b"/>
    <ds:schemaRef ds:uri="365a269f-4fae-448f-b237-6a41d83c3d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52C0C6C-D8C1-4B55-AF01-CA591DE2B8C9}">
  <ds:schemaRefs>
    <ds:schemaRef ds:uri="http://schemas.microsoft.com/office/2006/metadata/properties"/>
    <ds:schemaRef ds:uri="http://schemas.microsoft.com/office/infopath/2007/PartnerControls"/>
    <ds:schemaRef ds:uri="b38cf021-8414-4aaf-8942-3056e8cd4c3b"/>
    <ds:schemaRef ds:uri="365a269f-4fae-448f-b237-6a41d83c3d94"/>
  </ds:schemaRefs>
</ds:datastoreItem>
</file>

<file path=docProps/app.xml><?xml version="1.0" encoding="utf-8"?>
<Properties xmlns="http://schemas.openxmlformats.org/officeDocument/2006/extended-properties" xmlns:vt="http://schemas.openxmlformats.org/officeDocument/2006/docPropsVTypes">
  <TotalTime>3174</TotalTime>
  <Words>794</Words>
  <Application>Microsoft Office PowerPoint</Application>
  <PresentationFormat>Widescreen</PresentationFormat>
  <Paragraphs>51</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Arial</vt:lpstr>
      <vt:lpstr>Bradley Hand ITC</vt:lpstr>
      <vt:lpstr>Georgia Pro Light</vt:lpstr>
      <vt:lpstr>Kinetic Letters Joined</vt:lpstr>
      <vt:lpstr>VaultVTI</vt:lpstr>
      <vt:lpstr>Transition Meeting for Parents of children going into  Panthers or  Jaguars        in Year  6   </vt:lpstr>
      <vt:lpstr>Class Teachers</vt:lpstr>
      <vt:lpstr>Timings  Children are to line up on the bottom playground at the bottom of the ramp.  They will enter school from 08.45  by walking up the ramp, across the bridge and into the top hall.   Children will be dismissed from the top hall at the end of the day at 15.30.   If you would like your child to walk home on their own, they must have written consent.  Children can bring their mobile phones to school, but they must not use them on the school premises. They will be collected at the beginning of the day and handed back at the end.     </vt:lpstr>
      <vt:lpstr>  </vt:lpstr>
      <vt:lpstr>  </vt:lpstr>
      <vt:lpstr>PowerPoint Presentation</vt:lpstr>
      <vt:lpstr>Uniform and PE Kit</vt:lpstr>
      <vt:lpstr>The Curriculum  Overviews on the school website Tividale Hall Primary - Our Curriculum  Topics      </vt:lpstr>
      <vt:lpstr>Themes  Autumn – World War II        Spring – The Maya        Summer – Natural Disasters      </vt:lpstr>
      <vt:lpstr>PowerPoint Presentation</vt:lpstr>
      <vt:lpstr>School Nurse Sessions</vt:lpstr>
      <vt:lpstr>Homework This will be set each Friday, printed out and stuck in their books, Spellings are set each Monday and tested on each Friday,  TTRockstars,  Reading Targets.  </vt:lpstr>
      <vt:lpstr>Statutory Assessments </vt:lpstr>
      <vt:lpstr>Transition to Secondary School </vt:lpstr>
      <vt:lpstr>Transition to Secondary School </vt:lpstr>
      <vt:lpstr>Communication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Liz Mee</dc:creator>
  <cp:lastModifiedBy>Kimberley Stanley</cp:lastModifiedBy>
  <cp:revision>4</cp:revision>
  <dcterms:created xsi:type="dcterms:W3CDTF">2024-06-26T10:39:53Z</dcterms:created>
  <dcterms:modified xsi:type="dcterms:W3CDTF">2025-07-16T06:55:00Z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0x01010008DE92B8F6305B4685CA643DE58E9015</vt:lpwstr>
  </property>
  <property fmtid="{D5CDD505-2E9C-101B-9397-08002B2CF9AE}" pid="3" name="MediaServiceImageTags">
    <vt:lpwstr/>
  </property>
</Properties>
</file>