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8" r:id="rId6"/>
    <p:sldId id="259" r:id="rId7"/>
    <p:sldId id="266" r:id="rId8"/>
    <p:sldId id="260" r:id="rId9"/>
    <p:sldId id="274" r:id="rId10"/>
    <p:sldId id="272" r:id="rId11"/>
    <p:sldId id="278" r:id="rId12"/>
    <p:sldId id="279" r:id="rId13"/>
    <p:sldId id="267" r:id="rId14"/>
    <p:sldId id="268" r:id="rId15"/>
    <p:sldId id="262" r:id="rId16"/>
    <p:sldId id="275" r:id="rId17"/>
    <p:sldId id="276" r:id="rId18"/>
    <p:sldId id="277"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72" autoAdjust="0"/>
    <p:restoredTop sz="94660"/>
  </p:normalViewPr>
  <p:slideViewPr>
    <p:cSldViewPr snapToGrid="0">
      <p:cViewPr varScale="1">
        <p:scale>
          <a:sx n="97" d="100"/>
          <a:sy n="97" d="100"/>
        </p:scale>
        <p:origin x="103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C50A50-101C-6D69-A61F-CA971C4C78C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353F7E4-A715-07BF-494C-4A8F7EBA1D8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15FB81B-A2A1-84C8-60E9-34709A70F532}"/>
              </a:ext>
            </a:extLst>
          </p:cNvPr>
          <p:cNvSpPr>
            <a:spLocks noGrp="1"/>
          </p:cNvSpPr>
          <p:nvPr>
            <p:ph type="dt" sz="half" idx="10"/>
          </p:nvPr>
        </p:nvSpPr>
        <p:spPr/>
        <p:txBody>
          <a:bodyPr/>
          <a:lstStyle/>
          <a:p>
            <a:fld id="{D475954C-A959-4F3D-9D26-CFCADD83DDDC}" type="datetimeFigureOut">
              <a:rPr lang="en-GB" smtClean="0"/>
              <a:t>13/10/2025</a:t>
            </a:fld>
            <a:endParaRPr lang="en-GB"/>
          </a:p>
        </p:txBody>
      </p:sp>
      <p:sp>
        <p:nvSpPr>
          <p:cNvPr id="5" name="Footer Placeholder 4">
            <a:extLst>
              <a:ext uri="{FF2B5EF4-FFF2-40B4-BE49-F238E27FC236}">
                <a16:creationId xmlns:a16="http://schemas.microsoft.com/office/drawing/2014/main" id="{0B2023BB-928A-9DB3-BD22-04400DF06A2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B4D5743-721A-4B1E-0EDD-436723209452}"/>
              </a:ext>
            </a:extLst>
          </p:cNvPr>
          <p:cNvSpPr>
            <a:spLocks noGrp="1"/>
          </p:cNvSpPr>
          <p:nvPr>
            <p:ph type="sldNum" sz="quarter" idx="12"/>
          </p:nvPr>
        </p:nvSpPr>
        <p:spPr/>
        <p:txBody>
          <a:bodyPr/>
          <a:lstStyle/>
          <a:p>
            <a:fld id="{FB551DD0-4B66-48CB-B3FE-D6FE779858B3}" type="slidenum">
              <a:rPr lang="en-GB" smtClean="0"/>
              <a:t>‹#›</a:t>
            </a:fld>
            <a:endParaRPr lang="en-GB"/>
          </a:p>
        </p:txBody>
      </p:sp>
    </p:spTree>
    <p:extLst>
      <p:ext uri="{BB962C8B-B14F-4D97-AF65-F5344CB8AC3E}">
        <p14:creationId xmlns:p14="http://schemas.microsoft.com/office/powerpoint/2010/main" val="12465329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7E33D5-215D-1065-F303-905B9C4C73F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E73A63C-D60B-13C3-4BA1-70A4419AD21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937592-14FC-319A-F057-E65CCCD6998C}"/>
              </a:ext>
            </a:extLst>
          </p:cNvPr>
          <p:cNvSpPr>
            <a:spLocks noGrp="1"/>
          </p:cNvSpPr>
          <p:nvPr>
            <p:ph type="dt" sz="half" idx="10"/>
          </p:nvPr>
        </p:nvSpPr>
        <p:spPr/>
        <p:txBody>
          <a:bodyPr/>
          <a:lstStyle/>
          <a:p>
            <a:fld id="{D475954C-A959-4F3D-9D26-CFCADD83DDDC}" type="datetimeFigureOut">
              <a:rPr lang="en-GB" smtClean="0"/>
              <a:t>13/10/2025</a:t>
            </a:fld>
            <a:endParaRPr lang="en-GB"/>
          </a:p>
        </p:txBody>
      </p:sp>
      <p:sp>
        <p:nvSpPr>
          <p:cNvPr id="5" name="Footer Placeholder 4">
            <a:extLst>
              <a:ext uri="{FF2B5EF4-FFF2-40B4-BE49-F238E27FC236}">
                <a16:creationId xmlns:a16="http://schemas.microsoft.com/office/drawing/2014/main" id="{666982C1-042D-4BA6-077F-8083900DFB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AF0BF2D-6C3F-694F-245C-2A7725ACB629}"/>
              </a:ext>
            </a:extLst>
          </p:cNvPr>
          <p:cNvSpPr>
            <a:spLocks noGrp="1"/>
          </p:cNvSpPr>
          <p:nvPr>
            <p:ph type="sldNum" sz="quarter" idx="12"/>
          </p:nvPr>
        </p:nvSpPr>
        <p:spPr/>
        <p:txBody>
          <a:bodyPr/>
          <a:lstStyle/>
          <a:p>
            <a:fld id="{FB551DD0-4B66-48CB-B3FE-D6FE779858B3}" type="slidenum">
              <a:rPr lang="en-GB" smtClean="0"/>
              <a:t>‹#›</a:t>
            </a:fld>
            <a:endParaRPr lang="en-GB"/>
          </a:p>
        </p:txBody>
      </p:sp>
    </p:spTree>
    <p:extLst>
      <p:ext uri="{BB962C8B-B14F-4D97-AF65-F5344CB8AC3E}">
        <p14:creationId xmlns:p14="http://schemas.microsoft.com/office/powerpoint/2010/main" val="16155025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FAFF5-9147-0586-5FF5-D79C07D9F73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1F3E2DF-3348-B800-1BDA-8C3748F7197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CA28EA0-CA0A-3165-0478-EE13385DE917}"/>
              </a:ext>
            </a:extLst>
          </p:cNvPr>
          <p:cNvSpPr>
            <a:spLocks noGrp="1"/>
          </p:cNvSpPr>
          <p:nvPr>
            <p:ph type="dt" sz="half" idx="10"/>
          </p:nvPr>
        </p:nvSpPr>
        <p:spPr/>
        <p:txBody>
          <a:bodyPr/>
          <a:lstStyle/>
          <a:p>
            <a:fld id="{D475954C-A959-4F3D-9D26-CFCADD83DDDC}" type="datetimeFigureOut">
              <a:rPr lang="en-GB" smtClean="0"/>
              <a:t>13/10/2025</a:t>
            </a:fld>
            <a:endParaRPr lang="en-GB"/>
          </a:p>
        </p:txBody>
      </p:sp>
      <p:sp>
        <p:nvSpPr>
          <p:cNvPr id="5" name="Footer Placeholder 4">
            <a:extLst>
              <a:ext uri="{FF2B5EF4-FFF2-40B4-BE49-F238E27FC236}">
                <a16:creationId xmlns:a16="http://schemas.microsoft.com/office/drawing/2014/main" id="{F15D07B1-6FB3-90D8-E267-637B10B276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61F274C-4CD6-9D31-17DF-E9366AAFC2DD}"/>
              </a:ext>
            </a:extLst>
          </p:cNvPr>
          <p:cNvSpPr>
            <a:spLocks noGrp="1"/>
          </p:cNvSpPr>
          <p:nvPr>
            <p:ph type="sldNum" sz="quarter" idx="12"/>
          </p:nvPr>
        </p:nvSpPr>
        <p:spPr/>
        <p:txBody>
          <a:bodyPr/>
          <a:lstStyle/>
          <a:p>
            <a:fld id="{FB551DD0-4B66-48CB-B3FE-D6FE779858B3}" type="slidenum">
              <a:rPr lang="en-GB" smtClean="0"/>
              <a:t>‹#›</a:t>
            </a:fld>
            <a:endParaRPr lang="en-GB"/>
          </a:p>
        </p:txBody>
      </p:sp>
    </p:spTree>
    <p:extLst>
      <p:ext uri="{BB962C8B-B14F-4D97-AF65-F5344CB8AC3E}">
        <p14:creationId xmlns:p14="http://schemas.microsoft.com/office/powerpoint/2010/main" val="31278813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63067B-498D-7407-0ADC-B9A5EA1CB8B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FCA8C38-6FE6-CC5A-8B5B-C2DC2018029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853CBC2-6B63-B1EB-CB48-8DD836853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97EF0DD-42E5-2A5F-4707-C20D1E13A347}"/>
              </a:ext>
            </a:extLst>
          </p:cNvPr>
          <p:cNvSpPr>
            <a:spLocks noGrp="1"/>
          </p:cNvSpPr>
          <p:nvPr>
            <p:ph type="dt" sz="half" idx="10"/>
          </p:nvPr>
        </p:nvSpPr>
        <p:spPr/>
        <p:txBody>
          <a:bodyPr/>
          <a:lstStyle/>
          <a:p>
            <a:fld id="{D475954C-A959-4F3D-9D26-CFCADD83DDDC}" type="datetimeFigureOut">
              <a:rPr lang="en-GB" smtClean="0"/>
              <a:t>13/10/2025</a:t>
            </a:fld>
            <a:endParaRPr lang="en-GB"/>
          </a:p>
        </p:txBody>
      </p:sp>
      <p:sp>
        <p:nvSpPr>
          <p:cNvPr id="6" name="Footer Placeholder 5">
            <a:extLst>
              <a:ext uri="{FF2B5EF4-FFF2-40B4-BE49-F238E27FC236}">
                <a16:creationId xmlns:a16="http://schemas.microsoft.com/office/drawing/2014/main" id="{D3997637-6601-94BE-0920-DFD99762B8D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4BE9F2C-5ADE-12DA-E720-DF2DD7925C30}"/>
              </a:ext>
            </a:extLst>
          </p:cNvPr>
          <p:cNvSpPr>
            <a:spLocks noGrp="1"/>
          </p:cNvSpPr>
          <p:nvPr>
            <p:ph type="sldNum" sz="quarter" idx="12"/>
          </p:nvPr>
        </p:nvSpPr>
        <p:spPr/>
        <p:txBody>
          <a:bodyPr/>
          <a:lstStyle/>
          <a:p>
            <a:fld id="{FB551DD0-4B66-48CB-B3FE-D6FE779858B3}" type="slidenum">
              <a:rPr lang="en-GB" smtClean="0"/>
              <a:t>‹#›</a:t>
            </a:fld>
            <a:endParaRPr lang="en-GB"/>
          </a:p>
        </p:txBody>
      </p:sp>
    </p:spTree>
    <p:extLst>
      <p:ext uri="{BB962C8B-B14F-4D97-AF65-F5344CB8AC3E}">
        <p14:creationId xmlns:p14="http://schemas.microsoft.com/office/powerpoint/2010/main" val="25859308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11DE77-428B-F90B-A936-56B6A048949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2386F22-EB59-DF2F-5608-348AAC79476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77A4A29-E35C-7A37-D854-DF087FB7E0F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02A6622-FB78-25D2-7F63-8B698978B26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4C65A5F-C43E-0AFA-999B-3D329D523EA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6E584F4-1024-D4CE-2363-556AF7D7BBC0}"/>
              </a:ext>
            </a:extLst>
          </p:cNvPr>
          <p:cNvSpPr>
            <a:spLocks noGrp="1"/>
          </p:cNvSpPr>
          <p:nvPr>
            <p:ph type="dt" sz="half" idx="10"/>
          </p:nvPr>
        </p:nvSpPr>
        <p:spPr/>
        <p:txBody>
          <a:bodyPr/>
          <a:lstStyle/>
          <a:p>
            <a:fld id="{D475954C-A959-4F3D-9D26-CFCADD83DDDC}" type="datetimeFigureOut">
              <a:rPr lang="en-GB" smtClean="0"/>
              <a:t>13/10/2025</a:t>
            </a:fld>
            <a:endParaRPr lang="en-GB"/>
          </a:p>
        </p:txBody>
      </p:sp>
      <p:sp>
        <p:nvSpPr>
          <p:cNvPr id="8" name="Footer Placeholder 7">
            <a:extLst>
              <a:ext uri="{FF2B5EF4-FFF2-40B4-BE49-F238E27FC236}">
                <a16:creationId xmlns:a16="http://schemas.microsoft.com/office/drawing/2014/main" id="{B2ACC308-521B-7445-13D7-15304338432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41362BE-BA69-3D3C-600F-FB082703233C}"/>
              </a:ext>
            </a:extLst>
          </p:cNvPr>
          <p:cNvSpPr>
            <a:spLocks noGrp="1"/>
          </p:cNvSpPr>
          <p:nvPr>
            <p:ph type="sldNum" sz="quarter" idx="12"/>
          </p:nvPr>
        </p:nvSpPr>
        <p:spPr/>
        <p:txBody>
          <a:bodyPr/>
          <a:lstStyle/>
          <a:p>
            <a:fld id="{FB551DD0-4B66-48CB-B3FE-D6FE779858B3}" type="slidenum">
              <a:rPr lang="en-GB" smtClean="0"/>
              <a:t>‹#›</a:t>
            </a:fld>
            <a:endParaRPr lang="en-GB"/>
          </a:p>
        </p:txBody>
      </p:sp>
    </p:spTree>
    <p:extLst>
      <p:ext uri="{BB962C8B-B14F-4D97-AF65-F5344CB8AC3E}">
        <p14:creationId xmlns:p14="http://schemas.microsoft.com/office/powerpoint/2010/main" val="22361079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F28351-E9E9-49AC-B2CD-5958B130823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817BD8B-04CA-E46B-D99A-EE6CC7953FF5}"/>
              </a:ext>
            </a:extLst>
          </p:cNvPr>
          <p:cNvSpPr>
            <a:spLocks noGrp="1"/>
          </p:cNvSpPr>
          <p:nvPr>
            <p:ph type="dt" sz="half" idx="10"/>
          </p:nvPr>
        </p:nvSpPr>
        <p:spPr/>
        <p:txBody>
          <a:bodyPr/>
          <a:lstStyle/>
          <a:p>
            <a:fld id="{D475954C-A959-4F3D-9D26-CFCADD83DDDC}" type="datetimeFigureOut">
              <a:rPr lang="en-GB" smtClean="0"/>
              <a:t>13/10/2025</a:t>
            </a:fld>
            <a:endParaRPr lang="en-GB"/>
          </a:p>
        </p:txBody>
      </p:sp>
      <p:sp>
        <p:nvSpPr>
          <p:cNvPr id="4" name="Footer Placeholder 3">
            <a:extLst>
              <a:ext uri="{FF2B5EF4-FFF2-40B4-BE49-F238E27FC236}">
                <a16:creationId xmlns:a16="http://schemas.microsoft.com/office/drawing/2014/main" id="{5522C0FF-10FD-C318-3C19-04B22824C9F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19E1F3D-4D7B-D179-27AC-BE92408AF7D8}"/>
              </a:ext>
            </a:extLst>
          </p:cNvPr>
          <p:cNvSpPr>
            <a:spLocks noGrp="1"/>
          </p:cNvSpPr>
          <p:nvPr>
            <p:ph type="sldNum" sz="quarter" idx="12"/>
          </p:nvPr>
        </p:nvSpPr>
        <p:spPr/>
        <p:txBody>
          <a:bodyPr/>
          <a:lstStyle/>
          <a:p>
            <a:fld id="{FB551DD0-4B66-48CB-B3FE-D6FE779858B3}" type="slidenum">
              <a:rPr lang="en-GB" smtClean="0"/>
              <a:t>‹#›</a:t>
            </a:fld>
            <a:endParaRPr lang="en-GB"/>
          </a:p>
        </p:txBody>
      </p:sp>
    </p:spTree>
    <p:extLst>
      <p:ext uri="{BB962C8B-B14F-4D97-AF65-F5344CB8AC3E}">
        <p14:creationId xmlns:p14="http://schemas.microsoft.com/office/powerpoint/2010/main" val="39757776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CF875CE-1515-7039-65DC-B2FCA0B610CB}"/>
              </a:ext>
            </a:extLst>
          </p:cNvPr>
          <p:cNvSpPr>
            <a:spLocks noGrp="1"/>
          </p:cNvSpPr>
          <p:nvPr>
            <p:ph type="dt" sz="half" idx="10"/>
          </p:nvPr>
        </p:nvSpPr>
        <p:spPr/>
        <p:txBody>
          <a:bodyPr/>
          <a:lstStyle/>
          <a:p>
            <a:fld id="{D475954C-A959-4F3D-9D26-CFCADD83DDDC}" type="datetimeFigureOut">
              <a:rPr lang="en-GB" smtClean="0"/>
              <a:t>13/10/2025</a:t>
            </a:fld>
            <a:endParaRPr lang="en-GB"/>
          </a:p>
        </p:txBody>
      </p:sp>
      <p:sp>
        <p:nvSpPr>
          <p:cNvPr id="3" name="Footer Placeholder 2">
            <a:extLst>
              <a:ext uri="{FF2B5EF4-FFF2-40B4-BE49-F238E27FC236}">
                <a16:creationId xmlns:a16="http://schemas.microsoft.com/office/drawing/2014/main" id="{50AF515E-9B25-9BF8-175D-A1205B418E6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B173777-59BE-79B4-1238-B9A42CDBFD91}"/>
              </a:ext>
            </a:extLst>
          </p:cNvPr>
          <p:cNvSpPr>
            <a:spLocks noGrp="1"/>
          </p:cNvSpPr>
          <p:nvPr>
            <p:ph type="sldNum" sz="quarter" idx="12"/>
          </p:nvPr>
        </p:nvSpPr>
        <p:spPr/>
        <p:txBody>
          <a:bodyPr/>
          <a:lstStyle/>
          <a:p>
            <a:fld id="{FB551DD0-4B66-48CB-B3FE-D6FE779858B3}" type="slidenum">
              <a:rPr lang="en-GB" smtClean="0"/>
              <a:t>‹#›</a:t>
            </a:fld>
            <a:endParaRPr lang="en-GB"/>
          </a:p>
        </p:txBody>
      </p:sp>
    </p:spTree>
    <p:extLst>
      <p:ext uri="{BB962C8B-B14F-4D97-AF65-F5344CB8AC3E}">
        <p14:creationId xmlns:p14="http://schemas.microsoft.com/office/powerpoint/2010/main" val="11676382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662095-F3C9-2F92-66A8-77D67711B1C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A836CD4-256F-A5F9-66AC-8FD1BF38AEC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C53A4FD-BC6E-3200-823F-63A1996ACC5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D87CA1D-5569-F5DF-E905-7484495A7B83}"/>
              </a:ext>
            </a:extLst>
          </p:cNvPr>
          <p:cNvSpPr>
            <a:spLocks noGrp="1"/>
          </p:cNvSpPr>
          <p:nvPr>
            <p:ph type="dt" sz="half" idx="10"/>
          </p:nvPr>
        </p:nvSpPr>
        <p:spPr/>
        <p:txBody>
          <a:bodyPr/>
          <a:lstStyle/>
          <a:p>
            <a:fld id="{D475954C-A959-4F3D-9D26-CFCADD83DDDC}" type="datetimeFigureOut">
              <a:rPr lang="en-GB" smtClean="0"/>
              <a:t>13/10/2025</a:t>
            </a:fld>
            <a:endParaRPr lang="en-GB"/>
          </a:p>
        </p:txBody>
      </p:sp>
      <p:sp>
        <p:nvSpPr>
          <p:cNvPr id="6" name="Footer Placeholder 5">
            <a:extLst>
              <a:ext uri="{FF2B5EF4-FFF2-40B4-BE49-F238E27FC236}">
                <a16:creationId xmlns:a16="http://schemas.microsoft.com/office/drawing/2014/main" id="{933E8C2A-CC01-7602-4809-C4843CA947E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E3B8976-02A1-7B05-0A32-65C8279CAED5}"/>
              </a:ext>
            </a:extLst>
          </p:cNvPr>
          <p:cNvSpPr>
            <a:spLocks noGrp="1"/>
          </p:cNvSpPr>
          <p:nvPr>
            <p:ph type="sldNum" sz="quarter" idx="12"/>
          </p:nvPr>
        </p:nvSpPr>
        <p:spPr/>
        <p:txBody>
          <a:bodyPr/>
          <a:lstStyle/>
          <a:p>
            <a:fld id="{FB551DD0-4B66-48CB-B3FE-D6FE779858B3}" type="slidenum">
              <a:rPr lang="en-GB" smtClean="0"/>
              <a:t>‹#›</a:t>
            </a:fld>
            <a:endParaRPr lang="en-GB"/>
          </a:p>
        </p:txBody>
      </p:sp>
    </p:spTree>
    <p:extLst>
      <p:ext uri="{BB962C8B-B14F-4D97-AF65-F5344CB8AC3E}">
        <p14:creationId xmlns:p14="http://schemas.microsoft.com/office/powerpoint/2010/main" val="15393632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6B1F2D-2F63-B4E9-9A75-5AFA95155CE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A0D118C-5D53-BA07-7787-94B129161A7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C76A6A4-0674-1C5D-BC03-1DDE229ADB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E844BD7-878F-3180-9A2E-B59D77BD0BAA}"/>
              </a:ext>
            </a:extLst>
          </p:cNvPr>
          <p:cNvSpPr>
            <a:spLocks noGrp="1"/>
          </p:cNvSpPr>
          <p:nvPr>
            <p:ph type="dt" sz="half" idx="10"/>
          </p:nvPr>
        </p:nvSpPr>
        <p:spPr/>
        <p:txBody>
          <a:bodyPr/>
          <a:lstStyle/>
          <a:p>
            <a:fld id="{D475954C-A959-4F3D-9D26-CFCADD83DDDC}" type="datetimeFigureOut">
              <a:rPr lang="en-GB" smtClean="0"/>
              <a:t>13/10/2025</a:t>
            </a:fld>
            <a:endParaRPr lang="en-GB"/>
          </a:p>
        </p:txBody>
      </p:sp>
      <p:sp>
        <p:nvSpPr>
          <p:cNvPr id="6" name="Footer Placeholder 5">
            <a:extLst>
              <a:ext uri="{FF2B5EF4-FFF2-40B4-BE49-F238E27FC236}">
                <a16:creationId xmlns:a16="http://schemas.microsoft.com/office/drawing/2014/main" id="{87FA2001-6CF0-7B60-1F38-4DCA0DAFFAF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D4E3305-32B5-A16B-7082-C2D95734B645}"/>
              </a:ext>
            </a:extLst>
          </p:cNvPr>
          <p:cNvSpPr>
            <a:spLocks noGrp="1"/>
          </p:cNvSpPr>
          <p:nvPr>
            <p:ph type="sldNum" sz="quarter" idx="12"/>
          </p:nvPr>
        </p:nvSpPr>
        <p:spPr/>
        <p:txBody>
          <a:bodyPr/>
          <a:lstStyle/>
          <a:p>
            <a:fld id="{FB551DD0-4B66-48CB-B3FE-D6FE779858B3}" type="slidenum">
              <a:rPr lang="en-GB" smtClean="0"/>
              <a:t>‹#›</a:t>
            </a:fld>
            <a:endParaRPr lang="en-GB"/>
          </a:p>
        </p:txBody>
      </p:sp>
    </p:spTree>
    <p:extLst>
      <p:ext uri="{BB962C8B-B14F-4D97-AF65-F5344CB8AC3E}">
        <p14:creationId xmlns:p14="http://schemas.microsoft.com/office/powerpoint/2010/main" val="17098124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FCADDB-6C8D-3454-EA75-D41538AAB2E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2382AC9-A7CD-FFA5-BE85-26680B1030C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5C4B418-F746-9BF8-546E-7FF981EDDB90}"/>
              </a:ext>
            </a:extLst>
          </p:cNvPr>
          <p:cNvSpPr>
            <a:spLocks noGrp="1"/>
          </p:cNvSpPr>
          <p:nvPr>
            <p:ph type="dt" sz="half" idx="10"/>
          </p:nvPr>
        </p:nvSpPr>
        <p:spPr/>
        <p:txBody>
          <a:bodyPr/>
          <a:lstStyle/>
          <a:p>
            <a:fld id="{D475954C-A959-4F3D-9D26-CFCADD83DDDC}" type="datetimeFigureOut">
              <a:rPr lang="en-GB" smtClean="0"/>
              <a:t>13/10/2025</a:t>
            </a:fld>
            <a:endParaRPr lang="en-GB"/>
          </a:p>
        </p:txBody>
      </p:sp>
      <p:sp>
        <p:nvSpPr>
          <p:cNvPr id="5" name="Footer Placeholder 4">
            <a:extLst>
              <a:ext uri="{FF2B5EF4-FFF2-40B4-BE49-F238E27FC236}">
                <a16:creationId xmlns:a16="http://schemas.microsoft.com/office/drawing/2014/main" id="{47D42C76-837D-A75F-8C42-AFD8260BEEB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D7046A3-7CAB-0CEB-9271-C71D61E83F99}"/>
              </a:ext>
            </a:extLst>
          </p:cNvPr>
          <p:cNvSpPr>
            <a:spLocks noGrp="1"/>
          </p:cNvSpPr>
          <p:nvPr>
            <p:ph type="sldNum" sz="quarter" idx="12"/>
          </p:nvPr>
        </p:nvSpPr>
        <p:spPr/>
        <p:txBody>
          <a:bodyPr/>
          <a:lstStyle/>
          <a:p>
            <a:fld id="{FB551DD0-4B66-48CB-B3FE-D6FE779858B3}" type="slidenum">
              <a:rPr lang="en-GB" smtClean="0"/>
              <a:t>‹#›</a:t>
            </a:fld>
            <a:endParaRPr lang="en-GB"/>
          </a:p>
        </p:txBody>
      </p:sp>
    </p:spTree>
    <p:extLst>
      <p:ext uri="{BB962C8B-B14F-4D97-AF65-F5344CB8AC3E}">
        <p14:creationId xmlns:p14="http://schemas.microsoft.com/office/powerpoint/2010/main" val="28683495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62EB8B1-E8AA-3AD9-4CBE-86780CD2D31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8A64E85-A663-F0A7-CD9B-F2F98DC8EF2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055FEDB-B2EF-3AE0-6EE7-DB7A4BE6B3B8}"/>
              </a:ext>
            </a:extLst>
          </p:cNvPr>
          <p:cNvSpPr>
            <a:spLocks noGrp="1"/>
          </p:cNvSpPr>
          <p:nvPr>
            <p:ph type="dt" sz="half" idx="10"/>
          </p:nvPr>
        </p:nvSpPr>
        <p:spPr/>
        <p:txBody>
          <a:bodyPr/>
          <a:lstStyle/>
          <a:p>
            <a:fld id="{D475954C-A959-4F3D-9D26-CFCADD83DDDC}" type="datetimeFigureOut">
              <a:rPr lang="en-GB" smtClean="0"/>
              <a:t>13/10/2025</a:t>
            </a:fld>
            <a:endParaRPr lang="en-GB"/>
          </a:p>
        </p:txBody>
      </p:sp>
      <p:sp>
        <p:nvSpPr>
          <p:cNvPr id="5" name="Footer Placeholder 4">
            <a:extLst>
              <a:ext uri="{FF2B5EF4-FFF2-40B4-BE49-F238E27FC236}">
                <a16:creationId xmlns:a16="http://schemas.microsoft.com/office/drawing/2014/main" id="{CFB7004F-229F-D973-27B9-BFD8BDBFDBA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D1DB749-37CD-B900-CA7C-3D416BE8CE14}"/>
              </a:ext>
            </a:extLst>
          </p:cNvPr>
          <p:cNvSpPr>
            <a:spLocks noGrp="1"/>
          </p:cNvSpPr>
          <p:nvPr>
            <p:ph type="sldNum" sz="quarter" idx="12"/>
          </p:nvPr>
        </p:nvSpPr>
        <p:spPr/>
        <p:txBody>
          <a:bodyPr/>
          <a:lstStyle/>
          <a:p>
            <a:fld id="{FB551DD0-4B66-48CB-B3FE-D6FE779858B3}" type="slidenum">
              <a:rPr lang="en-GB" smtClean="0"/>
              <a:t>‹#›</a:t>
            </a:fld>
            <a:endParaRPr lang="en-GB"/>
          </a:p>
        </p:txBody>
      </p:sp>
    </p:spTree>
    <p:extLst>
      <p:ext uri="{BB962C8B-B14F-4D97-AF65-F5344CB8AC3E}">
        <p14:creationId xmlns:p14="http://schemas.microsoft.com/office/powerpoint/2010/main" val="2883674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3556E20-3FF9-89FF-3EC9-F2F2AF2A13A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362348B-89E8-B5E9-AB26-6BA6D37A079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6C47B3A-FCFC-BE37-FD75-2B8D2FEC2B7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75954C-A959-4F3D-9D26-CFCADD83DDDC}" type="datetimeFigureOut">
              <a:rPr lang="en-GB" smtClean="0"/>
              <a:t>13/10/2025</a:t>
            </a:fld>
            <a:endParaRPr lang="en-GB"/>
          </a:p>
        </p:txBody>
      </p:sp>
      <p:sp>
        <p:nvSpPr>
          <p:cNvPr id="5" name="Footer Placeholder 4">
            <a:extLst>
              <a:ext uri="{FF2B5EF4-FFF2-40B4-BE49-F238E27FC236}">
                <a16:creationId xmlns:a16="http://schemas.microsoft.com/office/drawing/2014/main" id="{93DEEAB2-08AF-9004-9E79-AA5FE3F19C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78EC451-3A59-9F22-151B-03C50BBA44E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B551DD0-4B66-48CB-B3FE-D6FE779858B3}" type="slidenum">
              <a:rPr lang="en-GB" smtClean="0"/>
              <a:t>‹#›</a:t>
            </a:fld>
            <a:endParaRPr lang="en-GB"/>
          </a:p>
        </p:txBody>
      </p:sp>
    </p:spTree>
    <p:extLst>
      <p:ext uri="{BB962C8B-B14F-4D97-AF65-F5344CB8AC3E}">
        <p14:creationId xmlns:p14="http://schemas.microsoft.com/office/powerpoint/2010/main" val="15351180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s://www.literacyshed.com/bubbles.html"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F4BF5DBB-13CC-B291-4ED7-67F19471A438}"/>
              </a:ext>
            </a:extLst>
          </p:cNvPr>
          <p:cNvSpPr>
            <a:spLocks noGrp="1"/>
          </p:cNvSpPr>
          <p:nvPr>
            <p:ph type="ctrTitle"/>
          </p:nvPr>
        </p:nvSpPr>
        <p:spPr>
          <a:xfrm>
            <a:off x="1366683" y="0"/>
            <a:ext cx="9144000" cy="2387600"/>
          </a:xfrm>
        </p:spPr>
        <p:txBody>
          <a:bodyPr>
            <a:normAutofit/>
          </a:bodyPr>
          <a:lstStyle/>
          <a:p>
            <a:r>
              <a:rPr lang="en-US" sz="7200" b="1" u="sng" dirty="0">
                <a:latin typeface="Kinetic Letters Unjoined" panose="00000500000000000000" pitchFamily="50" charset="0"/>
                <a:ea typeface="Verdana" panose="020B0604030504040204" pitchFamily="34" charset="0"/>
              </a:rPr>
              <a:t>Year 2 </a:t>
            </a:r>
            <a:br>
              <a:rPr lang="en-US" sz="7200" b="1" u="sng" dirty="0">
                <a:latin typeface="Kinetic Letters Unjoined" panose="00000500000000000000" pitchFamily="50" charset="0"/>
                <a:ea typeface="Verdana" panose="020B0604030504040204" pitchFamily="34" charset="0"/>
              </a:rPr>
            </a:br>
            <a:r>
              <a:rPr lang="en-US" sz="7200" b="1" u="sng" dirty="0">
                <a:latin typeface="Kinetic Letters Unjoined" panose="00000500000000000000" pitchFamily="50" charset="0"/>
                <a:ea typeface="Verdana" panose="020B0604030504040204" pitchFamily="34" charset="0"/>
              </a:rPr>
              <a:t>Reading Workshop</a:t>
            </a:r>
            <a:endParaRPr lang="en-GB" sz="7200" b="1" u="sng" dirty="0">
              <a:latin typeface="Kinetic Letters Unjoined" panose="00000500000000000000" pitchFamily="50" charset="0"/>
              <a:ea typeface="Verdana" panose="020B0604030504040204" pitchFamily="34" charset="0"/>
            </a:endParaRPr>
          </a:p>
        </p:txBody>
      </p:sp>
      <p:sp>
        <p:nvSpPr>
          <p:cNvPr id="5" name="Subtitle 2">
            <a:extLst>
              <a:ext uri="{FF2B5EF4-FFF2-40B4-BE49-F238E27FC236}">
                <a16:creationId xmlns:a16="http://schemas.microsoft.com/office/drawing/2014/main" id="{CFCA8ED7-19C1-1708-B02A-F475295FA9FC}"/>
              </a:ext>
            </a:extLst>
          </p:cNvPr>
          <p:cNvSpPr>
            <a:spLocks noGrp="1"/>
          </p:cNvSpPr>
          <p:nvPr>
            <p:ph type="subTitle" idx="1"/>
          </p:nvPr>
        </p:nvSpPr>
        <p:spPr>
          <a:xfrm>
            <a:off x="1366683" y="3991183"/>
            <a:ext cx="9144000" cy="958436"/>
          </a:xfrm>
        </p:spPr>
        <p:txBody>
          <a:bodyPr>
            <a:normAutofit/>
          </a:bodyPr>
          <a:lstStyle/>
          <a:p>
            <a:r>
              <a:rPr lang="en-US" sz="4800" dirty="0">
                <a:latin typeface="Kinetic Letters Unjoined" panose="00000500000000000000" pitchFamily="50" charset="0"/>
                <a:ea typeface="Verdana" panose="020B0604030504040204" pitchFamily="34" charset="0"/>
              </a:rPr>
              <a:t>Tuesday 14</a:t>
            </a:r>
            <a:r>
              <a:rPr lang="en-US" sz="4800" baseline="30000" dirty="0">
                <a:latin typeface="Kinetic Letters Unjoined" panose="00000500000000000000" pitchFamily="50" charset="0"/>
                <a:ea typeface="Verdana" panose="020B0604030504040204" pitchFamily="34" charset="0"/>
              </a:rPr>
              <a:t>th </a:t>
            </a:r>
            <a:r>
              <a:rPr lang="en-US" sz="4800" dirty="0">
                <a:latin typeface="Kinetic Letters Unjoined" panose="00000500000000000000" pitchFamily="50" charset="0"/>
                <a:ea typeface="Verdana" panose="020B0604030504040204" pitchFamily="34" charset="0"/>
              </a:rPr>
              <a:t>October </a:t>
            </a:r>
            <a:endParaRPr lang="en-GB" sz="4800" dirty="0">
              <a:latin typeface="Kinetic Letters Unjoined" panose="00000500000000000000" pitchFamily="50" charset="0"/>
              <a:ea typeface="Verdana" panose="020B0604030504040204" pitchFamily="34" charset="0"/>
            </a:endParaRPr>
          </a:p>
        </p:txBody>
      </p:sp>
    </p:spTree>
    <p:extLst>
      <p:ext uri="{BB962C8B-B14F-4D97-AF65-F5344CB8AC3E}">
        <p14:creationId xmlns:p14="http://schemas.microsoft.com/office/powerpoint/2010/main" val="31093108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5928C34F-4813-A3A0-0A71-7E4518B3B789}"/>
              </a:ext>
            </a:extLst>
          </p:cNvPr>
          <p:cNvSpPr>
            <a:spLocks noGrp="1"/>
          </p:cNvSpPr>
          <p:nvPr>
            <p:ph idx="1"/>
          </p:nvPr>
        </p:nvSpPr>
        <p:spPr>
          <a:xfrm>
            <a:off x="637135" y="198273"/>
            <a:ext cx="11115594" cy="5637749"/>
          </a:xfrm>
        </p:spPr>
        <p:txBody>
          <a:bodyPr>
            <a:normAutofit/>
          </a:bodyPr>
          <a:lstStyle/>
          <a:p>
            <a:pPr marL="0" indent="0" algn="ctr">
              <a:buNone/>
            </a:pPr>
            <a:r>
              <a:rPr lang="en-US" sz="4000" b="1" u="sng" dirty="0">
                <a:latin typeface="Kinetic Letters Unjoined" panose="00000500000000000000" pitchFamily="50" charset="0"/>
                <a:ea typeface="Verdana" panose="020B0604030504040204" pitchFamily="34" charset="0"/>
              </a:rPr>
              <a:t>Reading in Year 2</a:t>
            </a:r>
          </a:p>
          <a:p>
            <a:pPr marL="0" indent="0">
              <a:buNone/>
            </a:pPr>
            <a:endParaRPr lang="en-US" sz="4000" b="1" u="sng" dirty="0">
              <a:latin typeface="Kinetic Letters Unjoined" panose="00000500000000000000" pitchFamily="50" charset="0"/>
              <a:ea typeface="Verdana" panose="020B0604030504040204" pitchFamily="34" charset="0"/>
            </a:endParaRPr>
          </a:p>
          <a:p>
            <a:r>
              <a:rPr lang="en-US" sz="4800" dirty="0">
                <a:latin typeface="Kinetic Letters Unjoined" panose="00000500000000000000" pitchFamily="50" charset="0"/>
                <a:ea typeface="Verdana" panose="020B0604030504040204" pitchFamily="34" charset="0"/>
              </a:rPr>
              <a:t>Phonics sessions</a:t>
            </a:r>
          </a:p>
          <a:p>
            <a:r>
              <a:rPr lang="en-US" sz="4800" dirty="0">
                <a:latin typeface="Kinetic Letters Unjoined" panose="00000500000000000000" pitchFamily="50" charset="0"/>
                <a:ea typeface="Verdana" panose="020B0604030504040204" pitchFamily="34" charset="0"/>
              </a:rPr>
              <a:t>Guided Reading sessions</a:t>
            </a:r>
          </a:p>
          <a:p>
            <a:r>
              <a:rPr lang="en-US" sz="4800" dirty="0">
                <a:latin typeface="Kinetic Letters Unjoined" panose="00000500000000000000" pitchFamily="50" charset="0"/>
                <a:ea typeface="Verdana" panose="020B0604030504040204" pitchFamily="34" charset="0"/>
              </a:rPr>
              <a:t>VIPERS</a:t>
            </a:r>
          </a:p>
          <a:p>
            <a:r>
              <a:rPr lang="en-US" sz="4800" dirty="0">
                <a:latin typeface="Kinetic Letters Unjoined" panose="00000500000000000000" pitchFamily="50" charset="0"/>
                <a:ea typeface="Verdana" panose="020B0604030504040204" pitchFamily="34" charset="0"/>
              </a:rPr>
              <a:t>Home reading </a:t>
            </a:r>
          </a:p>
          <a:p>
            <a:endParaRPr lang="en-US" sz="4300" dirty="0">
              <a:latin typeface="Kinetic Letters Unjoined" panose="00000500000000000000" pitchFamily="50" charset="0"/>
              <a:ea typeface="Verdana" panose="020B0604030504040204" pitchFamily="34" charset="0"/>
            </a:endParaRPr>
          </a:p>
          <a:p>
            <a:pPr marL="0" indent="0">
              <a:buNone/>
            </a:pPr>
            <a:endParaRPr lang="en-US" sz="4300" dirty="0">
              <a:latin typeface="Kinetic Letters Unjoined" panose="00000500000000000000" pitchFamily="50" charset="0"/>
              <a:ea typeface="Verdana" panose="020B0604030504040204" pitchFamily="34" charset="0"/>
            </a:endParaRPr>
          </a:p>
          <a:p>
            <a:endParaRPr lang="en-US" sz="4300" dirty="0">
              <a:latin typeface="Kinetic Letters Unjoined" panose="00000500000000000000" pitchFamily="50" charset="0"/>
              <a:ea typeface="Verdana" panose="020B0604030504040204" pitchFamily="34" charset="0"/>
            </a:endParaRPr>
          </a:p>
          <a:p>
            <a:endParaRPr lang="en-US" sz="4300" dirty="0">
              <a:latin typeface="Kinetic Letters Unjoined" panose="00000500000000000000" pitchFamily="50" charset="0"/>
              <a:ea typeface="Verdana" panose="020B0604030504040204" pitchFamily="34" charset="0"/>
            </a:endParaRPr>
          </a:p>
        </p:txBody>
      </p:sp>
    </p:spTree>
    <p:extLst>
      <p:ext uri="{BB962C8B-B14F-4D97-AF65-F5344CB8AC3E}">
        <p14:creationId xmlns:p14="http://schemas.microsoft.com/office/powerpoint/2010/main" val="17822933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5928C34F-4813-A3A0-0A71-7E4518B3B789}"/>
              </a:ext>
            </a:extLst>
          </p:cNvPr>
          <p:cNvSpPr>
            <a:spLocks noGrp="1"/>
          </p:cNvSpPr>
          <p:nvPr>
            <p:ph idx="1"/>
          </p:nvPr>
        </p:nvSpPr>
        <p:spPr>
          <a:xfrm>
            <a:off x="366484" y="1334278"/>
            <a:ext cx="11637258" cy="4963803"/>
          </a:xfrm>
        </p:spPr>
        <p:txBody>
          <a:bodyPr>
            <a:normAutofit fontScale="32500" lnSpcReduction="20000"/>
          </a:bodyPr>
          <a:lstStyle/>
          <a:p>
            <a:pPr marL="0" indent="0" algn="ctr">
              <a:buNone/>
            </a:pPr>
            <a:r>
              <a:rPr lang="en-US" sz="3600" b="1" u="sng" dirty="0">
                <a:latin typeface="Kinetic Letters Unjoined" panose="00000500000000000000" pitchFamily="50" charset="0"/>
                <a:ea typeface="Verdana" panose="020B0604030504040204" pitchFamily="34" charset="0"/>
              </a:rPr>
              <a:t> </a:t>
            </a:r>
            <a:endParaRPr lang="en-US" sz="9600" b="1" u="sng" dirty="0">
              <a:latin typeface="Kinetic Letters Unjoined" panose="00000500000000000000" pitchFamily="50" charset="0"/>
              <a:ea typeface="Verdana" panose="020B0604030504040204" pitchFamily="34" charset="0"/>
            </a:endParaRPr>
          </a:p>
          <a:p>
            <a:pPr>
              <a:lnSpc>
                <a:spcPct val="120000"/>
              </a:lnSpc>
            </a:pPr>
            <a:r>
              <a:rPr lang="en-US" sz="9600" dirty="0">
                <a:latin typeface="Kinetic Letters Unjoined" panose="00000500000000000000" pitchFamily="50" charset="0"/>
                <a:ea typeface="Verdana" panose="020B0604030504040204" pitchFamily="34" charset="0"/>
              </a:rPr>
              <a:t>Little Wandle – We continue the learning and lesson format from Reception and Year 1.</a:t>
            </a:r>
          </a:p>
          <a:p>
            <a:pPr>
              <a:lnSpc>
                <a:spcPct val="120000"/>
              </a:lnSpc>
            </a:pPr>
            <a:endParaRPr lang="en-US" sz="9600" dirty="0">
              <a:latin typeface="Kinetic Letters Unjoined" panose="00000500000000000000" pitchFamily="50" charset="0"/>
              <a:ea typeface="Verdana" panose="020B0604030504040204" pitchFamily="34" charset="0"/>
            </a:endParaRPr>
          </a:p>
          <a:p>
            <a:pPr>
              <a:lnSpc>
                <a:spcPct val="120000"/>
              </a:lnSpc>
            </a:pPr>
            <a:r>
              <a:rPr lang="en-US" sz="9600" dirty="0">
                <a:latin typeface="Kinetic Letters Unjoined" panose="00000500000000000000" pitchFamily="50" charset="0"/>
                <a:ea typeface="Verdana" panose="020B0604030504040204" pitchFamily="34" charset="0"/>
              </a:rPr>
              <a:t>We assess every half term. We can then organise intervention groups for those that need extra support.</a:t>
            </a:r>
          </a:p>
          <a:p>
            <a:pPr>
              <a:lnSpc>
                <a:spcPct val="120000"/>
              </a:lnSpc>
            </a:pPr>
            <a:endParaRPr lang="en-US" sz="4300" dirty="0">
              <a:latin typeface="Kinetic Letters Unjoined" panose="00000500000000000000" pitchFamily="50" charset="0"/>
              <a:ea typeface="Verdana" panose="020B0604030504040204" pitchFamily="34" charset="0"/>
            </a:endParaRPr>
          </a:p>
          <a:p>
            <a:pPr>
              <a:lnSpc>
                <a:spcPct val="120000"/>
              </a:lnSpc>
            </a:pPr>
            <a:r>
              <a:rPr lang="en-US" sz="9600" dirty="0">
                <a:latin typeface="Kinetic Letters Unjoined" panose="00000500000000000000" pitchFamily="50" charset="0"/>
                <a:ea typeface="Verdana" panose="020B0604030504040204" pitchFamily="34" charset="0"/>
              </a:rPr>
              <a:t>Phonic Screening Check – Children who did not pass the Phonics Screening check in Yr1 will retake in June next year.</a:t>
            </a:r>
          </a:p>
          <a:p>
            <a:pPr>
              <a:lnSpc>
                <a:spcPct val="120000"/>
              </a:lnSpc>
            </a:pPr>
            <a:r>
              <a:rPr lang="en-US" sz="9600" dirty="0">
                <a:latin typeface="Kinetic Letters Unjoined" panose="00000500000000000000" pitchFamily="50" charset="0"/>
                <a:ea typeface="Verdana" panose="020B0604030504040204" pitchFamily="34" charset="0"/>
              </a:rPr>
              <a:t>Weekly spellings are linked to the phonics taught that week.</a:t>
            </a:r>
          </a:p>
        </p:txBody>
      </p:sp>
      <p:pic>
        <p:nvPicPr>
          <p:cNvPr id="2" name="Picture 1">
            <a:extLst>
              <a:ext uri="{FF2B5EF4-FFF2-40B4-BE49-F238E27FC236}">
                <a16:creationId xmlns:a16="http://schemas.microsoft.com/office/drawing/2014/main" id="{AA4AB33C-EDF5-FDE6-D140-59D6CDA55BC9}"/>
              </a:ext>
            </a:extLst>
          </p:cNvPr>
          <p:cNvPicPr>
            <a:picLocks noChangeAspect="1"/>
          </p:cNvPicPr>
          <p:nvPr/>
        </p:nvPicPr>
        <p:blipFill rotWithShape="1">
          <a:blip r:embed="rId2"/>
          <a:srcRect l="72422" t="21339" r="12819" b="52589"/>
          <a:stretch/>
        </p:blipFill>
        <p:spPr>
          <a:xfrm>
            <a:off x="10870516" y="220134"/>
            <a:ext cx="1041164" cy="1034081"/>
          </a:xfrm>
          <a:prstGeom prst="rect">
            <a:avLst/>
          </a:prstGeom>
        </p:spPr>
      </p:pic>
      <p:sp>
        <p:nvSpPr>
          <p:cNvPr id="7" name="TextBox 6">
            <a:extLst>
              <a:ext uri="{FF2B5EF4-FFF2-40B4-BE49-F238E27FC236}">
                <a16:creationId xmlns:a16="http://schemas.microsoft.com/office/drawing/2014/main" id="{3114618A-0DB6-A574-494C-F31FC838293A}"/>
              </a:ext>
            </a:extLst>
          </p:cNvPr>
          <p:cNvSpPr txBox="1"/>
          <p:nvPr/>
        </p:nvSpPr>
        <p:spPr>
          <a:xfrm>
            <a:off x="5033196" y="246649"/>
            <a:ext cx="1624780" cy="769441"/>
          </a:xfrm>
          <a:prstGeom prst="rect">
            <a:avLst/>
          </a:prstGeom>
          <a:noFill/>
        </p:spPr>
        <p:txBody>
          <a:bodyPr wrap="square">
            <a:spAutoFit/>
          </a:bodyPr>
          <a:lstStyle/>
          <a:p>
            <a:r>
              <a:rPr lang="en-US" sz="4400" b="1" u="sng" dirty="0">
                <a:latin typeface="Kinetic Letters Unjoined" panose="00000500000000000000" pitchFamily="50" charset="0"/>
                <a:ea typeface="Verdana" panose="020B0604030504040204" pitchFamily="34" charset="0"/>
              </a:rPr>
              <a:t>Phonics</a:t>
            </a:r>
            <a:endParaRPr lang="en-GB" sz="4400" dirty="0"/>
          </a:p>
        </p:txBody>
      </p:sp>
    </p:spTree>
    <p:extLst>
      <p:ext uri="{BB962C8B-B14F-4D97-AF65-F5344CB8AC3E}">
        <p14:creationId xmlns:p14="http://schemas.microsoft.com/office/powerpoint/2010/main" val="41187111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CA83FC1-C147-6DC7-A55B-D91950405E93}"/>
              </a:ext>
            </a:extLst>
          </p:cNvPr>
          <p:cNvSpPr txBox="1"/>
          <p:nvPr/>
        </p:nvSpPr>
        <p:spPr>
          <a:xfrm>
            <a:off x="4457194" y="54397"/>
            <a:ext cx="6096000" cy="707886"/>
          </a:xfrm>
          <a:prstGeom prst="rect">
            <a:avLst/>
          </a:prstGeom>
          <a:noFill/>
        </p:spPr>
        <p:txBody>
          <a:bodyPr wrap="square">
            <a:spAutoFit/>
          </a:bodyPr>
          <a:lstStyle/>
          <a:p>
            <a:r>
              <a:rPr lang="en-US" sz="4000" b="1" u="sng" dirty="0">
                <a:latin typeface="Kinetic Letters Unjoined" panose="00000500000000000000" pitchFamily="50" charset="0"/>
                <a:ea typeface="Verdana" panose="020B0604030504040204" pitchFamily="34" charset="0"/>
              </a:rPr>
              <a:t>Terminology</a:t>
            </a:r>
            <a:r>
              <a:rPr lang="en-US" sz="1800" b="1" u="sng" dirty="0">
                <a:latin typeface="Kinetic Letters Unjoined" panose="00000500000000000000" pitchFamily="50" charset="0"/>
                <a:ea typeface="Verdana" panose="020B0604030504040204" pitchFamily="34" charset="0"/>
              </a:rPr>
              <a:t> </a:t>
            </a:r>
            <a:endParaRPr lang="en-GB" dirty="0"/>
          </a:p>
        </p:txBody>
      </p:sp>
      <p:sp>
        <p:nvSpPr>
          <p:cNvPr id="5" name="Content Placeholder 2">
            <a:extLst>
              <a:ext uri="{FF2B5EF4-FFF2-40B4-BE49-F238E27FC236}">
                <a16:creationId xmlns:a16="http://schemas.microsoft.com/office/drawing/2014/main" id="{1A7DE487-F746-4B01-4A0E-BC268F26D653}"/>
              </a:ext>
            </a:extLst>
          </p:cNvPr>
          <p:cNvSpPr>
            <a:spLocks noGrp="1"/>
          </p:cNvSpPr>
          <p:nvPr/>
        </p:nvSpPr>
        <p:spPr>
          <a:xfrm>
            <a:off x="248427" y="1116846"/>
            <a:ext cx="11601450" cy="3225800"/>
          </a:xfrm>
          <a:prstGeom prst="rect">
            <a:avLst/>
          </a:prstGeom>
        </p:spPr>
        <p:txBody>
          <a:bodyPr vert="horz" wrap="square" lIns="91440" tIns="45720" rIns="91440" bIns="45720" rtlCol="0">
            <a:noAutofit/>
          </a:bodyPr>
          <a:lstStyle/>
          <a:p>
            <a:pPr marL="342900" lvl="0" indent="-342900">
              <a:lnSpc>
                <a:spcPct val="90000"/>
              </a:lnSpc>
              <a:spcAft>
                <a:spcPts val="0"/>
              </a:spcAft>
              <a:buFont typeface="Arial" panose="020B0604020202020204" pitchFamily="34" charset="0"/>
              <a:buChar char="•"/>
              <a:tabLst>
                <a:tab pos="457200" algn="l"/>
              </a:tabLst>
            </a:pPr>
            <a:r>
              <a:rPr lang="en-US" sz="3600" b="1" kern="1200">
                <a:solidFill>
                  <a:srgbClr val="000000"/>
                </a:solidFill>
                <a:effectLst/>
                <a:latin typeface="Kinetic Letters Unjoined" panose="00000500000000000000" pitchFamily="50" charset="0"/>
                <a:ea typeface="Times New Roman" panose="02020603050405020304" pitchFamily="18" charset="0"/>
                <a:cs typeface="Arial" panose="020B0604020202020204" pitchFamily="34" charset="0"/>
              </a:rPr>
              <a:t>Phoneme</a:t>
            </a:r>
            <a:r>
              <a:rPr lang="en-US" sz="3600" kern="1200">
                <a:solidFill>
                  <a:srgbClr val="000000"/>
                </a:solidFill>
                <a:effectLst/>
                <a:latin typeface="Kinetic Letters Unjoined" panose="00000500000000000000" pitchFamily="50" charset="0"/>
                <a:ea typeface="Times New Roman" panose="02020603050405020304" pitchFamily="18" charset="0"/>
                <a:cs typeface="Arial" panose="020B0604020202020204" pitchFamily="34" charset="0"/>
              </a:rPr>
              <a:t> </a:t>
            </a:r>
            <a:r>
              <a:rPr lang="en-US" sz="3600" kern="1200">
                <a:solidFill>
                  <a:srgbClr val="000000"/>
                </a:solidFill>
                <a:effectLst/>
                <a:latin typeface="Courier New" panose="02070309020205020404" pitchFamily="49" charset="0"/>
                <a:ea typeface="Times New Roman" panose="02020603050405020304" pitchFamily="18" charset="0"/>
                <a:cs typeface="Times New Roman" panose="02020603050405020304" pitchFamily="18" charset="0"/>
              </a:rPr>
              <a:t>–</a:t>
            </a:r>
            <a:r>
              <a:rPr lang="en-US" sz="3600" kern="1200">
                <a:solidFill>
                  <a:srgbClr val="000000"/>
                </a:solidFill>
                <a:effectLst/>
                <a:latin typeface="Kinetic Letters Unjoined" panose="00000500000000000000" pitchFamily="50" charset="0"/>
                <a:ea typeface="Times New Roman" panose="02020603050405020304" pitchFamily="18" charset="0"/>
                <a:cs typeface="Arial" panose="020B0604020202020204" pitchFamily="34" charset="0"/>
              </a:rPr>
              <a:t> The sound that a letter makes </a:t>
            </a:r>
            <a:endParaRPr lang="en-GB">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nSpc>
                <a:spcPct val="90000"/>
              </a:lnSpc>
              <a:spcAft>
                <a:spcPts val="0"/>
              </a:spcAft>
              <a:buFont typeface="Arial" panose="020B0604020202020204" pitchFamily="34" charset="0"/>
              <a:buChar char="•"/>
              <a:tabLst>
                <a:tab pos="457200" algn="l"/>
              </a:tabLst>
            </a:pPr>
            <a:r>
              <a:rPr lang="en-US" sz="3600" b="1" kern="1200">
                <a:solidFill>
                  <a:srgbClr val="000000"/>
                </a:solidFill>
                <a:effectLst/>
                <a:latin typeface="Kinetic Letters Unjoined" panose="00000500000000000000" pitchFamily="50" charset="0"/>
                <a:ea typeface="Times New Roman" panose="02020603050405020304" pitchFamily="18" charset="0"/>
                <a:cs typeface="Arial" panose="020B0604020202020204" pitchFamily="34" charset="0"/>
              </a:rPr>
              <a:t>Grapheme</a:t>
            </a:r>
            <a:r>
              <a:rPr lang="en-US" sz="3600" kern="1200">
                <a:solidFill>
                  <a:srgbClr val="000000"/>
                </a:solidFill>
                <a:effectLst/>
                <a:latin typeface="Kinetic Letters Unjoined" panose="00000500000000000000" pitchFamily="50" charset="0"/>
                <a:ea typeface="Times New Roman" panose="02020603050405020304" pitchFamily="18" charset="0"/>
                <a:cs typeface="Arial" panose="020B0604020202020204" pitchFamily="34" charset="0"/>
              </a:rPr>
              <a:t> </a:t>
            </a:r>
            <a:r>
              <a:rPr lang="en-US" sz="3600" kern="1200">
                <a:solidFill>
                  <a:srgbClr val="000000"/>
                </a:solidFill>
                <a:effectLst/>
                <a:latin typeface="Courier New" panose="02070309020205020404" pitchFamily="49" charset="0"/>
                <a:ea typeface="Times New Roman" panose="02020603050405020304" pitchFamily="18" charset="0"/>
                <a:cs typeface="Times New Roman" panose="02020603050405020304" pitchFamily="18" charset="0"/>
              </a:rPr>
              <a:t>–</a:t>
            </a:r>
            <a:r>
              <a:rPr lang="en-US" sz="3600" kern="1200">
                <a:solidFill>
                  <a:srgbClr val="000000"/>
                </a:solidFill>
                <a:effectLst/>
                <a:latin typeface="Kinetic Letters Unjoined" panose="00000500000000000000" pitchFamily="50" charset="0"/>
                <a:ea typeface="Times New Roman" panose="02020603050405020304" pitchFamily="18" charset="0"/>
                <a:cs typeface="Arial" panose="020B0604020202020204" pitchFamily="34" charset="0"/>
              </a:rPr>
              <a:t> The way a sound is written </a:t>
            </a:r>
            <a:endParaRPr lang="en-GB">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nSpc>
                <a:spcPct val="90000"/>
              </a:lnSpc>
              <a:spcAft>
                <a:spcPts val="0"/>
              </a:spcAft>
              <a:buFont typeface="Arial" panose="020B0604020202020204" pitchFamily="34" charset="0"/>
              <a:buChar char="•"/>
              <a:tabLst>
                <a:tab pos="457200" algn="l"/>
              </a:tabLst>
            </a:pPr>
            <a:r>
              <a:rPr lang="en-US" sz="3600" b="1" kern="1200">
                <a:solidFill>
                  <a:srgbClr val="000000"/>
                </a:solidFill>
                <a:effectLst/>
                <a:latin typeface="Kinetic Letters Unjoined" panose="00000500000000000000" pitchFamily="50" charset="0"/>
                <a:ea typeface="Times New Roman" panose="02020603050405020304" pitchFamily="18" charset="0"/>
                <a:cs typeface="Arial" panose="020B0604020202020204" pitchFamily="34" charset="0"/>
              </a:rPr>
              <a:t>Digraph</a:t>
            </a:r>
            <a:r>
              <a:rPr lang="en-US" sz="3600" kern="1200">
                <a:solidFill>
                  <a:srgbClr val="000000"/>
                </a:solidFill>
                <a:effectLst/>
                <a:latin typeface="Kinetic Letters Unjoined" panose="00000500000000000000" pitchFamily="50" charset="0"/>
                <a:ea typeface="Times New Roman" panose="02020603050405020304" pitchFamily="18" charset="0"/>
                <a:cs typeface="Arial" panose="020B0604020202020204" pitchFamily="34" charset="0"/>
              </a:rPr>
              <a:t> </a:t>
            </a:r>
            <a:r>
              <a:rPr lang="en-US" sz="3600" kern="1200">
                <a:solidFill>
                  <a:srgbClr val="000000"/>
                </a:solidFill>
                <a:effectLst/>
                <a:latin typeface="Courier New" panose="02070309020205020404" pitchFamily="49" charset="0"/>
                <a:ea typeface="Times New Roman" panose="02020603050405020304" pitchFamily="18" charset="0"/>
                <a:cs typeface="Times New Roman" panose="02020603050405020304" pitchFamily="18" charset="0"/>
              </a:rPr>
              <a:t>–</a:t>
            </a:r>
            <a:r>
              <a:rPr lang="en-US" sz="3600" kern="1200">
                <a:solidFill>
                  <a:srgbClr val="000000"/>
                </a:solidFill>
                <a:effectLst/>
                <a:latin typeface="Kinetic Letters Unjoined" panose="00000500000000000000" pitchFamily="50" charset="0"/>
                <a:ea typeface="Times New Roman" panose="02020603050405020304" pitchFamily="18" charset="0"/>
                <a:cs typeface="Arial" panose="020B0604020202020204" pitchFamily="34" charset="0"/>
              </a:rPr>
              <a:t> Two letters that make one sound </a:t>
            </a:r>
            <a:r>
              <a:rPr lang="en-US" sz="3600" i="1" kern="1200">
                <a:solidFill>
                  <a:srgbClr val="000000"/>
                </a:solidFill>
                <a:effectLst/>
                <a:latin typeface="Kinetic Letters Unjoined" panose="00000500000000000000" pitchFamily="50" charset="0"/>
                <a:ea typeface="Times New Roman" panose="02020603050405020304" pitchFamily="18" charset="0"/>
                <a:cs typeface="Arial" panose="020B0604020202020204" pitchFamily="34" charset="0"/>
              </a:rPr>
              <a:t>‘ch’  ‘th’</a:t>
            </a:r>
            <a:endParaRPr lang="en-GB">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nSpc>
                <a:spcPct val="90000"/>
              </a:lnSpc>
              <a:spcAft>
                <a:spcPts val="0"/>
              </a:spcAft>
              <a:buFont typeface="Arial" panose="020B0604020202020204" pitchFamily="34" charset="0"/>
              <a:buChar char="•"/>
              <a:tabLst>
                <a:tab pos="457200" algn="l"/>
              </a:tabLst>
            </a:pPr>
            <a:r>
              <a:rPr lang="en-US" sz="3600" b="1" kern="1200">
                <a:solidFill>
                  <a:srgbClr val="000000"/>
                </a:solidFill>
                <a:effectLst/>
                <a:latin typeface="Kinetic Letters Unjoined" panose="00000500000000000000" pitchFamily="50" charset="0"/>
                <a:ea typeface="Times New Roman" panose="02020603050405020304" pitchFamily="18" charset="0"/>
                <a:cs typeface="Arial" panose="020B0604020202020204" pitchFamily="34" charset="0"/>
              </a:rPr>
              <a:t>Split Digraph </a:t>
            </a:r>
            <a:r>
              <a:rPr lang="en-US" sz="3600" kern="1200">
                <a:solidFill>
                  <a:srgbClr val="000000"/>
                </a:solidFill>
                <a:effectLst/>
                <a:latin typeface="Kinetic Letters Unjoined" panose="00000500000000000000" pitchFamily="50" charset="0"/>
                <a:ea typeface="Times New Roman" panose="02020603050405020304" pitchFamily="18" charset="0"/>
                <a:cs typeface="Arial" panose="020B0604020202020204" pitchFamily="34" charset="0"/>
              </a:rPr>
              <a:t>- </a:t>
            </a:r>
            <a:r>
              <a:rPr lang="en-US" sz="3600" i="1" kern="1200">
                <a:solidFill>
                  <a:srgbClr val="000000"/>
                </a:solidFill>
                <a:effectLst/>
                <a:latin typeface="Kinetic Letters Unjoined" panose="00000500000000000000" pitchFamily="50" charset="0"/>
                <a:ea typeface="Times New Roman" panose="02020603050405020304" pitchFamily="18" charset="0"/>
                <a:cs typeface="Arial" panose="020B0604020202020204" pitchFamily="34" charset="0"/>
              </a:rPr>
              <a:t>eg. C</a:t>
            </a:r>
            <a:r>
              <a:rPr lang="en-US" sz="3600" i="1" kern="1200">
                <a:solidFill>
                  <a:srgbClr val="FF0000"/>
                </a:solidFill>
                <a:effectLst/>
                <a:latin typeface="Kinetic Letters Unjoined" panose="00000500000000000000" pitchFamily="50" charset="0"/>
                <a:ea typeface="Times New Roman" panose="02020603050405020304" pitchFamily="18" charset="0"/>
                <a:cs typeface="Arial" panose="020B0604020202020204" pitchFamily="34" charset="0"/>
              </a:rPr>
              <a:t>a</a:t>
            </a:r>
            <a:r>
              <a:rPr lang="en-US" sz="3600" i="1" kern="1200">
                <a:solidFill>
                  <a:srgbClr val="000000"/>
                </a:solidFill>
                <a:effectLst/>
                <a:latin typeface="Kinetic Letters Unjoined" panose="00000500000000000000" pitchFamily="50" charset="0"/>
                <a:ea typeface="Times New Roman" panose="02020603050405020304" pitchFamily="18" charset="0"/>
                <a:cs typeface="Arial" panose="020B0604020202020204" pitchFamily="34" charset="0"/>
              </a:rPr>
              <a:t>k</a:t>
            </a:r>
            <a:r>
              <a:rPr lang="en-US" sz="3600" i="1" kern="1200">
                <a:solidFill>
                  <a:srgbClr val="FF0000"/>
                </a:solidFill>
                <a:effectLst/>
                <a:latin typeface="Kinetic Letters Unjoined" panose="00000500000000000000" pitchFamily="50" charset="0"/>
                <a:ea typeface="Times New Roman" panose="02020603050405020304" pitchFamily="18" charset="0"/>
                <a:cs typeface="Arial" panose="020B0604020202020204" pitchFamily="34" charset="0"/>
              </a:rPr>
              <a:t>e</a:t>
            </a:r>
            <a:endParaRPr lang="en-GB">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nSpc>
                <a:spcPct val="90000"/>
              </a:lnSpc>
              <a:spcAft>
                <a:spcPts val="0"/>
              </a:spcAft>
              <a:buFont typeface="Arial" panose="020B0604020202020204" pitchFamily="34" charset="0"/>
              <a:buChar char="•"/>
              <a:tabLst>
                <a:tab pos="457200" algn="l"/>
              </a:tabLst>
            </a:pPr>
            <a:r>
              <a:rPr lang="en-US" sz="3600" b="1" kern="1200">
                <a:solidFill>
                  <a:srgbClr val="000000"/>
                </a:solidFill>
                <a:effectLst/>
                <a:latin typeface="Kinetic Letters Unjoined" panose="00000500000000000000" pitchFamily="50" charset="0"/>
                <a:ea typeface="Times New Roman" panose="02020603050405020304" pitchFamily="18" charset="0"/>
                <a:cs typeface="Arial" panose="020B0604020202020204" pitchFamily="34" charset="0"/>
              </a:rPr>
              <a:t>Trigraph</a:t>
            </a:r>
            <a:r>
              <a:rPr lang="en-US" sz="3600" kern="1200">
                <a:solidFill>
                  <a:srgbClr val="000000"/>
                </a:solidFill>
                <a:effectLst/>
                <a:latin typeface="Kinetic Letters Unjoined" panose="00000500000000000000" pitchFamily="50" charset="0"/>
                <a:ea typeface="Times New Roman" panose="02020603050405020304" pitchFamily="18" charset="0"/>
                <a:cs typeface="Arial" panose="020B0604020202020204" pitchFamily="34" charset="0"/>
              </a:rPr>
              <a:t> </a:t>
            </a:r>
            <a:r>
              <a:rPr lang="en-US" sz="3600" kern="1200">
                <a:solidFill>
                  <a:srgbClr val="000000"/>
                </a:solidFill>
                <a:effectLst/>
                <a:latin typeface="Courier New" panose="02070309020205020404" pitchFamily="49" charset="0"/>
                <a:ea typeface="Times New Roman" panose="02020603050405020304" pitchFamily="18" charset="0"/>
                <a:cs typeface="Times New Roman" panose="02020603050405020304" pitchFamily="18" charset="0"/>
              </a:rPr>
              <a:t>–</a:t>
            </a:r>
            <a:r>
              <a:rPr lang="en-US" sz="3600" kern="1200">
                <a:solidFill>
                  <a:srgbClr val="000000"/>
                </a:solidFill>
                <a:effectLst/>
                <a:latin typeface="Kinetic Letters Unjoined" panose="00000500000000000000" pitchFamily="50" charset="0"/>
                <a:ea typeface="Times New Roman" panose="02020603050405020304" pitchFamily="18" charset="0"/>
                <a:cs typeface="Arial" panose="020B0604020202020204" pitchFamily="34" charset="0"/>
              </a:rPr>
              <a:t> Three letters that make one sound </a:t>
            </a:r>
            <a:r>
              <a:rPr lang="en-US" sz="3600" i="1" kern="1200">
                <a:solidFill>
                  <a:srgbClr val="000000"/>
                </a:solidFill>
                <a:effectLst/>
                <a:latin typeface="Kinetic Letters Unjoined" panose="00000500000000000000" pitchFamily="50" charset="0"/>
                <a:ea typeface="Times New Roman" panose="02020603050405020304" pitchFamily="18" charset="0"/>
                <a:cs typeface="Arial" panose="020B0604020202020204" pitchFamily="34" charset="0"/>
              </a:rPr>
              <a:t>eg. ‘igh’</a:t>
            </a:r>
            <a:endParaRPr lang="en-GB">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nSpc>
                <a:spcPct val="90000"/>
              </a:lnSpc>
              <a:spcAft>
                <a:spcPts val="0"/>
              </a:spcAft>
              <a:buFont typeface="Arial" panose="020B0604020202020204" pitchFamily="34" charset="0"/>
              <a:buChar char="•"/>
              <a:tabLst>
                <a:tab pos="457200" algn="l"/>
              </a:tabLst>
            </a:pPr>
            <a:r>
              <a:rPr lang="en-US" sz="3600" b="1" kern="1200">
                <a:solidFill>
                  <a:srgbClr val="000000"/>
                </a:solidFill>
                <a:effectLst/>
                <a:latin typeface="Kinetic Letters Unjoined" panose="00000500000000000000" pitchFamily="50" charset="0"/>
                <a:ea typeface="Times New Roman" panose="02020603050405020304" pitchFamily="18" charset="0"/>
                <a:cs typeface="Arial" panose="020B0604020202020204" pitchFamily="34" charset="0"/>
              </a:rPr>
              <a:t>Segmenting and Blending </a:t>
            </a:r>
            <a:r>
              <a:rPr lang="en-US" sz="3600" kern="1200">
                <a:solidFill>
                  <a:srgbClr val="000000"/>
                </a:solidFill>
                <a:effectLst/>
                <a:latin typeface="Courier New" panose="02070309020205020404" pitchFamily="49" charset="0"/>
                <a:ea typeface="Times New Roman" panose="02020603050405020304" pitchFamily="18" charset="0"/>
                <a:cs typeface="Times New Roman" panose="02020603050405020304" pitchFamily="18" charset="0"/>
              </a:rPr>
              <a:t>–</a:t>
            </a:r>
            <a:r>
              <a:rPr lang="en-US" sz="3600" kern="1200">
                <a:solidFill>
                  <a:srgbClr val="000000"/>
                </a:solidFill>
                <a:effectLst/>
                <a:latin typeface="Kinetic Letters Unjoined" panose="00000500000000000000" pitchFamily="50" charset="0"/>
                <a:ea typeface="Times New Roman" panose="02020603050405020304" pitchFamily="18" charset="0"/>
                <a:cs typeface="Arial" panose="020B0604020202020204" pitchFamily="34" charset="0"/>
              </a:rPr>
              <a:t> </a:t>
            </a:r>
            <a:r>
              <a:rPr lang="en-US" sz="3600" i="1" kern="1200">
                <a:solidFill>
                  <a:srgbClr val="000000"/>
                </a:solidFill>
                <a:effectLst/>
                <a:latin typeface="Kinetic Letters Unjoined" panose="00000500000000000000" pitchFamily="50" charset="0"/>
                <a:ea typeface="Times New Roman" panose="02020603050405020304" pitchFamily="18" charset="0"/>
                <a:cs typeface="Arial" panose="020B0604020202020204" pitchFamily="34" charset="0"/>
              </a:rPr>
              <a:t>eg. c-a-t</a:t>
            </a:r>
            <a:endParaRPr lang="en-GB">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nSpc>
                <a:spcPct val="90000"/>
              </a:lnSpc>
              <a:spcAft>
                <a:spcPts val="0"/>
              </a:spcAft>
              <a:buFont typeface="Arial" panose="020B0604020202020204" pitchFamily="34" charset="0"/>
              <a:buChar char="•"/>
              <a:tabLst>
                <a:tab pos="457200" algn="l"/>
              </a:tabLst>
            </a:pPr>
            <a:r>
              <a:rPr lang="en-US" sz="3600" b="1" kern="1200">
                <a:solidFill>
                  <a:srgbClr val="000000"/>
                </a:solidFill>
                <a:effectLst/>
                <a:latin typeface="Kinetic Letters Unjoined" panose="00000500000000000000" pitchFamily="50" charset="0"/>
                <a:ea typeface="Times New Roman" panose="02020603050405020304" pitchFamily="18" charset="0"/>
                <a:cs typeface="Arial" panose="020B0604020202020204" pitchFamily="34" charset="0"/>
              </a:rPr>
              <a:t>Chunking</a:t>
            </a:r>
            <a:r>
              <a:rPr lang="en-US" sz="3600" kern="1200">
                <a:solidFill>
                  <a:srgbClr val="000000"/>
                </a:solidFill>
                <a:effectLst/>
                <a:latin typeface="Kinetic Letters Unjoined" panose="00000500000000000000" pitchFamily="50" charset="0"/>
                <a:ea typeface="Times New Roman" panose="02020603050405020304" pitchFamily="18" charset="0"/>
                <a:cs typeface="Arial" panose="020B0604020202020204" pitchFamily="34" charset="0"/>
              </a:rPr>
              <a:t> </a:t>
            </a:r>
            <a:r>
              <a:rPr lang="en-US" sz="3600" kern="1200">
                <a:solidFill>
                  <a:srgbClr val="000000"/>
                </a:solidFill>
                <a:effectLst/>
                <a:latin typeface="Courier New" panose="02070309020205020404" pitchFamily="49" charset="0"/>
                <a:ea typeface="Times New Roman" panose="02020603050405020304" pitchFamily="18" charset="0"/>
                <a:cs typeface="Times New Roman" panose="02020603050405020304" pitchFamily="18" charset="0"/>
              </a:rPr>
              <a:t>–</a:t>
            </a:r>
            <a:r>
              <a:rPr lang="en-US" sz="3600" kern="1200">
                <a:solidFill>
                  <a:srgbClr val="000000"/>
                </a:solidFill>
                <a:effectLst/>
                <a:latin typeface="Kinetic Letters Unjoined" panose="00000500000000000000" pitchFamily="50" charset="0"/>
                <a:ea typeface="Times New Roman" panose="02020603050405020304" pitchFamily="18" charset="0"/>
                <a:cs typeface="Arial" panose="020B0604020202020204" pitchFamily="34" charset="0"/>
              </a:rPr>
              <a:t> breaking up a word into manageable chunks </a:t>
            </a:r>
            <a:r>
              <a:rPr lang="en-US" sz="3600" i="1" kern="1200">
                <a:solidFill>
                  <a:srgbClr val="000000"/>
                </a:solidFill>
                <a:effectLst/>
                <a:latin typeface="Kinetic Letters Unjoined" panose="00000500000000000000" pitchFamily="50" charset="0"/>
                <a:ea typeface="Times New Roman" panose="02020603050405020304" pitchFamily="18" charset="0"/>
                <a:cs typeface="Arial" panose="020B0604020202020204" pitchFamily="34" charset="0"/>
              </a:rPr>
              <a:t>eg. cartoon   car / toon </a:t>
            </a:r>
            <a:endParaRPr lang="en-GB">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nSpc>
                <a:spcPct val="90000"/>
              </a:lnSpc>
              <a:spcAft>
                <a:spcPts val="0"/>
              </a:spcAft>
              <a:buFont typeface="Arial" panose="020B0604020202020204" pitchFamily="34" charset="0"/>
              <a:buChar char="•"/>
              <a:tabLst>
                <a:tab pos="457200" algn="l"/>
              </a:tabLst>
            </a:pPr>
            <a:r>
              <a:rPr lang="en-US" sz="3600" b="1" kern="1200">
                <a:solidFill>
                  <a:srgbClr val="000000"/>
                </a:solidFill>
                <a:effectLst/>
                <a:latin typeface="Kinetic Letters Unjoined" panose="00000500000000000000" pitchFamily="50" charset="0"/>
                <a:ea typeface="Times New Roman" panose="02020603050405020304" pitchFamily="18" charset="0"/>
                <a:cs typeface="Arial" panose="020B0604020202020204" pitchFamily="34" charset="0"/>
              </a:rPr>
              <a:t>Sweeping</a:t>
            </a:r>
            <a:r>
              <a:rPr lang="en-US" sz="3600" kern="1200">
                <a:solidFill>
                  <a:srgbClr val="000000"/>
                </a:solidFill>
                <a:effectLst/>
                <a:latin typeface="Kinetic Letters Unjoined" panose="00000500000000000000" pitchFamily="50" charset="0"/>
                <a:ea typeface="Times New Roman" panose="02020603050405020304" pitchFamily="18" charset="0"/>
                <a:cs typeface="Arial" panose="020B0604020202020204" pitchFamily="34" charset="0"/>
              </a:rPr>
              <a:t> </a:t>
            </a:r>
            <a:r>
              <a:rPr lang="en-US" sz="3600" kern="1200">
                <a:solidFill>
                  <a:srgbClr val="000000"/>
                </a:solidFill>
                <a:effectLst/>
                <a:latin typeface="Courier New" panose="02070309020205020404" pitchFamily="49" charset="0"/>
                <a:ea typeface="Times New Roman" panose="02020603050405020304" pitchFamily="18" charset="0"/>
                <a:cs typeface="Times New Roman" panose="02020603050405020304" pitchFamily="18" charset="0"/>
              </a:rPr>
              <a:t>–</a:t>
            </a:r>
            <a:r>
              <a:rPr lang="en-US" sz="3600" kern="1200">
                <a:solidFill>
                  <a:srgbClr val="000000"/>
                </a:solidFill>
                <a:effectLst/>
                <a:latin typeface="Kinetic Letters Unjoined" panose="00000500000000000000" pitchFamily="50" charset="0"/>
                <a:ea typeface="Times New Roman" panose="02020603050405020304" pitchFamily="18" charset="0"/>
                <a:cs typeface="Arial" panose="020B0604020202020204" pitchFamily="34" charset="0"/>
              </a:rPr>
              <a:t> Moving your finger under the word to encourage children to read fluently</a:t>
            </a:r>
            <a:endParaRPr lang="en-GB">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002733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5928C34F-4813-A3A0-0A71-7E4518B3B789}"/>
              </a:ext>
            </a:extLst>
          </p:cNvPr>
          <p:cNvSpPr>
            <a:spLocks noGrp="1"/>
          </p:cNvSpPr>
          <p:nvPr>
            <p:ph idx="1"/>
          </p:nvPr>
        </p:nvSpPr>
        <p:spPr>
          <a:xfrm>
            <a:off x="398557" y="280114"/>
            <a:ext cx="11470713" cy="4351338"/>
          </a:xfrm>
        </p:spPr>
        <p:txBody>
          <a:bodyPr>
            <a:normAutofit fontScale="25000" lnSpcReduction="20000"/>
          </a:bodyPr>
          <a:lstStyle/>
          <a:p>
            <a:pPr marL="0" indent="0" algn="ctr">
              <a:buNone/>
            </a:pPr>
            <a:r>
              <a:rPr lang="en-US" sz="14400" b="1" u="sng" dirty="0">
                <a:latin typeface="Kinetic Letters Unjoined" panose="00000500000000000000" pitchFamily="50" charset="0"/>
                <a:ea typeface="Verdana" panose="020B0604030504040204" pitchFamily="34" charset="0"/>
              </a:rPr>
              <a:t>Reading – 2 times a week  </a:t>
            </a:r>
          </a:p>
          <a:p>
            <a:pPr marL="0" indent="0" algn="ctr">
              <a:lnSpc>
                <a:spcPct val="120000"/>
              </a:lnSpc>
              <a:buNone/>
            </a:pPr>
            <a:endParaRPr lang="en-US" sz="6400" b="1" u="sng" dirty="0">
              <a:latin typeface="Kinetic Letters Unjoined" panose="00000500000000000000" pitchFamily="50" charset="0"/>
              <a:ea typeface="Verdana" panose="020B0604030504040204" pitchFamily="34" charset="0"/>
            </a:endParaRPr>
          </a:p>
          <a:p>
            <a:pPr>
              <a:lnSpc>
                <a:spcPct val="120000"/>
              </a:lnSpc>
            </a:pPr>
            <a:r>
              <a:rPr lang="en-GB" sz="12800" dirty="0">
                <a:latin typeface="Kinetic Letters Unjoined" panose="00000500000000000000" pitchFamily="50" charset="0"/>
                <a:ea typeface="Verdana" panose="020B0604030504040204" pitchFamily="34" charset="0"/>
              </a:rPr>
              <a:t>Children read in groups of no more than 6. Each group that is reading has an adult working with them. </a:t>
            </a:r>
          </a:p>
          <a:p>
            <a:pPr>
              <a:lnSpc>
                <a:spcPct val="120000"/>
              </a:lnSpc>
            </a:pPr>
            <a:endParaRPr lang="en-GB" sz="1600" b="1" dirty="0">
              <a:latin typeface="Kinetic Letters Unjoined" panose="00000500000000000000" pitchFamily="50" charset="0"/>
              <a:ea typeface="Verdana" panose="020B0604030504040204" pitchFamily="34" charset="0"/>
            </a:endParaRPr>
          </a:p>
          <a:p>
            <a:pPr>
              <a:lnSpc>
                <a:spcPct val="120000"/>
              </a:lnSpc>
            </a:pPr>
            <a:r>
              <a:rPr lang="en-GB" sz="12800" dirty="0">
                <a:latin typeface="Kinetic Letters Unjoined" panose="00000500000000000000" pitchFamily="50" charset="0"/>
                <a:ea typeface="Verdana" panose="020B0604030504040204" pitchFamily="34" charset="0"/>
              </a:rPr>
              <a:t>We look at key sounds and key words in the book. We discuss what the focus of the book is and if it is fiction or non-fiction. They read through the book at their own pace whilst the adult listens in, picking up any errors and supporting. We focus on comprehension and inference style questioning to get an insight into your child’s understanding of what they have read.</a:t>
            </a:r>
          </a:p>
          <a:p>
            <a:pPr marL="0" indent="0">
              <a:lnSpc>
                <a:spcPct val="120000"/>
              </a:lnSpc>
              <a:buNone/>
            </a:pPr>
            <a:endParaRPr lang="en-GB" sz="5600" dirty="0">
              <a:latin typeface="Kinetic Letters Unjoined" panose="00000500000000000000" pitchFamily="50" charset="0"/>
              <a:ea typeface="Verdana" panose="020B0604030504040204" pitchFamily="34" charset="0"/>
            </a:endParaRPr>
          </a:p>
          <a:p>
            <a:pPr>
              <a:lnSpc>
                <a:spcPct val="120000"/>
              </a:lnSpc>
            </a:pPr>
            <a:r>
              <a:rPr lang="en-GB" sz="12800" dirty="0">
                <a:latin typeface="Kinetic Letters Unjoined" panose="00000500000000000000" pitchFamily="50" charset="0"/>
                <a:ea typeface="Verdana" panose="020B0604030504040204" pitchFamily="34" charset="0"/>
              </a:rPr>
              <a:t>When your child has read their book to an adult, they will complete a related activity such as a book review or play a phonics game / complete a phonics activity based on the phonics content of the book.  </a:t>
            </a:r>
            <a:endParaRPr lang="en-GB" sz="6400" dirty="0">
              <a:latin typeface="Kinetic Letters Unjoined" panose="00000500000000000000" pitchFamily="50" charset="0"/>
              <a:ea typeface="Verdana" panose="020B0604030504040204" pitchFamily="34" charset="0"/>
            </a:endParaRPr>
          </a:p>
          <a:p>
            <a:endParaRPr lang="en-US" sz="3600" dirty="0">
              <a:latin typeface="Kinetic Letters Unjoined" panose="00000500000000000000" pitchFamily="50" charset="0"/>
              <a:ea typeface="Verdana" panose="020B0604030504040204" pitchFamily="34" charset="0"/>
            </a:endParaRPr>
          </a:p>
          <a:p>
            <a:endParaRPr lang="en-GB" sz="3600" dirty="0">
              <a:latin typeface="Kinetic Letters Unjoined" panose="00000500000000000000" pitchFamily="50" charset="0"/>
              <a:ea typeface="Verdana" panose="020B0604030504040204" pitchFamily="34" charset="0"/>
            </a:endParaRPr>
          </a:p>
        </p:txBody>
      </p:sp>
    </p:spTree>
    <p:extLst>
      <p:ext uri="{BB962C8B-B14F-4D97-AF65-F5344CB8AC3E}">
        <p14:creationId xmlns:p14="http://schemas.microsoft.com/office/powerpoint/2010/main" val="14649279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068336" y="2471741"/>
            <a:ext cx="6013909" cy="4460767"/>
          </a:xfrm>
          <a:prstGeom prst="rect">
            <a:avLst/>
          </a:prstGeom>
        </p:spPr>
      </p:pic>
      <p:pic>
        <p:nvPicPr>
          <p:cNvPr id="5" name="Picture 4"/>
          <p:cNvPicPr>
            <a:picLocks noChangeAspect="1"/>
          </p:cNvPicPr>
          <p:nvPr/>
        </p:nvPicPr>
        <p:blipFill>
          <a:blip r:embed="rId3"/>
          <a:stretch>
            <a:fillRect/>
          </a:stretch>
        </p:blipFill>
        <p:spPr>
          <a:xfrm>
            <a:off x="241482" y="129209"/>
            <a:ext cx="5167067" cy="5404816"/>
          </a:xfrm>
          <a:prstGeom prst="rect">
            <a:avLst/>
          </a:prstGeom>
        </p:spPr>
      </p:pic>
      <p:sp>
        <p:nvSpPr>
          <p:cNvPr id="6" name="Rectangle 5"/>
          <p:cNvSpPr/>
          <p:nvPr/>
        </p:nvSpPr>
        <p:spPr>
          <a:xfrm>
            <a:off x="5408549" y="348734"/>
            <a:ext cx="6088126" cy="2308324"/>
          </a:xfrm>
          <a:prstGeom prst="rect">
            <a:avLst/>
          </a:prstGeom>
          <a:solidFill>
            <a:srgbClr val="FFFF00"/>
          </a:solidFill>
        </p:spPr>
        <p:txBody>
          <a:bodyPr wrap="square">
            <a:spAutoFit/>
          </a:bodyPr>
          <a:lstStyle/>
          <a:p>
            <a:r>
              <a:rPr lang="en-US" sz="3600" dirty="0">
                <a:latin typeface="Kinetic Letters Unjoined" panose="00000500000000000000" pitchFamily="50" charset="0"/>
              </a:rPr>
              <a:t>At the start of the book there is information linked to the main phonic content. There is also advice on how to approach the reading with your child.  </a:t>
            </a:r>
            <a:endParaRPr lang="en-GB" sz="3600" dirty="0">
              <a:latin typeface="Kinetic Letters Unjoined" panose="00000500000000000000" pitchFamily="50" charset="0"/>
            </a:endParaRPr>
          </a:p>
        </p:txBody>
      </p:sp>
      <p:sp>
        <p:nvSpPr>
          <p:cNvPr id="7" name="Rectangle 6"/>
          <p:cNvSpPr/>
          <p:nvPr/>
        </p:nvSpPr>
        <p:spPr>
          <a:xfrm>
            <a:off x="548694" y="5534025"/>
            <a:ext cx="4966864" cy="954107"/>
          </a:xfrm>
          <a:prstGeom prst="rect">
            <a:avLst/>
          </a:prstGeom>
          <a:solidFill>
            <a:srgbClr val="FFFF00"/>
          </a:solidFill>
        </p:spPr>
        <p:txBody>
          <a:bodyPr wrap="square">
            <a:spAutoFit/>
          </a:bodyPr>
          <a:lstStyle/>
          <a:p>
            <a:r>
              <a:rPr lang="en-US" sz="2800" dirty="0">
                <a:latin typeface="Kinetic Letters Unjoined" panose="00000500000000000000" pitchFamily="50" charset="0"/>
              </a:rPr>
              <a:t>At the end of the book there are example questions for you to ask.</a:t>
            </a:r>
            <a:endParaRPr lang="en-GB" sz="2800" dirty="0">
              <a:latin typeface="Kinetic Letters Unjoined" panose="00000500000000000000" pitchFamily="50" charset="0"/>
            </a:endParaRPr>
          </a:p>
        </p:txBody>
      </p:sp>
    </p:spTree>
    <p:extLst>
      <p:ext uri="{BB962C8B-B14F-4D97-AF65-F5344CB8AC3E}">
        <p14:creationId xmlns:p14="http://schemas.microsoft.com/office/powerpoint/2010/main" val="24551132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Reading VIPERS | Villiers Primary"/>
          <p:cNvPicPr/>
          <p:nvPr/>
        </p:nvPicPr>
        <p:blipFill>
          <a:blip r:embed="rId2">
            <a:extLst>
              <a:ext uri="{28A0092B-C50C-407E-A947-70E740481C1C}">
                <a14:useLocalDpi xmlns:a14="http://schemas.microsoft.com/office/drawing/2010/main" val="0"/>
              </a:ext>
            </a:extLst>
          </a:blip>
          <a:srcRect/>
          <a:stretch>
            <a:fillRect/>
          </a:stretch>
        </p:blipFill>
        <p:spPr bwMode="auto">
          <a:xfrm>
            <a:off x="145402" y="726539"/>
            <a:ext cx="3437554" cy="5287088"/>
          </a:xfrm>
          <a:prstGeom prst="rect">
            <a:avLst/>
          </a:prstGeom>
          <a:noFill/>
          <a:ln>
            <a:noFill/>
          </a:ln>
        </p:spPr>
      </p:pic>
      <p:sp>
        <p:nvSpPr>
          <p:cNvPr id="6" name="Rectangle 5"/>
          <p:cNvSpPr/>
          <p:nvPr/>
        </p:nvSpPr>
        <p:spPr>
          <a:xfrm>
            <a:off x="3760237" y="101378"/>
            <a:ext cx="8238930" cy="1384995"/>
          </a:xfrm>
          <a:prstGeom prst="rect">
            <a:avLst/>
          </a:prstGeom>
          <a:solidFill>
            <a:srgbClr val="FFFF00"/>
          </a:solidFill>
        </p:spPr>
        <p:txBody>
          <a:bodyPr wrap="square">
            <a:spAutoFit/>
          </a:bodyPr>
          <a:lstStyle/>
          <a:p>
            <a:pPr>
              <a:spcAft>
                <a:spcPts val="0"/>
              </a:spcAft>
            </a:pPr>
            <a:r>
              <a:rPr lang="en-GB" sz="2800" kern="100" dirty="0">
                <a:latin typeface="Kinetic Letters Unjoined" panose="00000500000000000000" pitchFamily="50" charset="0"/>
                <a:ea typeface="Aptos"/>
                <a:cs typeface="Times New Roman" panose="02020603050405020304" pitchFamily="18" charset="0"/>
              </a:rPr>
              <a:t>Once children complete the Little </a:t>
            </a:r>
            <a:r>
              <a:rPr lang="en-GB" sz="2800" kern="100" dirty="0" err="1">
                <a:latin typeface="Kinetic Letters Unjoined" panose="00000500000000000000" pitchFamily="50" charset="0"/>
                <a:ea typeface="Aptos"/>
                <a:cs typeface="Times New Roman" panose="02020603050405020304" pitchFamily="18" charset="0"/>
              </a:rPr>
              <a:t>Wandle</a:t>
            </a:r>
            <a:r>
              <a:rPr lang="en-GB" sz="2800" kern="100" dirty="0">
                <a:latin typeface="Kinetic Letters Unjoined" panose="00000500000000000000" pitchFamily="50" charset="0"/>
                <a:ea typeface="Aptos"/>
                <a:cs typeface="Times New Roman" panose="02020603050405020304" pitchFamily="18" charset="0"/>
              </a:rPr>
              <a:t> phonics scheme they will begin VIPERS reading sessions. This is where they focus on the key areas of reading comprehension. </a:t>
            </a:r>
            <a:endParaRPr lang="en-GB" sz="1050" kern="100" dirty="0">
              <a:effectLst/>
              <a:latin typeface="Aptos"/>
              <a:ea typeface="Aptos"/>
              <a:cs typeface="Times New Roman" panose="02020603050405020304" pitchFamily="18" charset="0"/>
            </a:endParaRPr>
          </a:p>
        </p:txBody>
      </p:sp>
      <p:sp>
        <p:nvSpPr>
          <p:cNvPr id="5" name="Rectangle 4"/>
          <p:cNvSpPr/>
          <p:nvPr/>
        </p:nvSpPr>
        <p:spPr>
          <a:xfrm>
            <a:off x="3760237" y="1858643"/>
            <a:ext cx="8431763" cy="4585871"/>
          </a:xfrm>
          <a:prstGeom prst="rect">
            <a:avLst/>
          </a:prstGeom>
        </p:spPr>
        <p:txBody>
          <a:bodyPr wrap="square">
            <a:spAutoFit/>
          </a:bodyPr>
          <a:lstStyle/>
          <a:p>
            <a:pPr>
              <a:spcAft>
                <a:spcPts val="0"/>
              </a:spcAft>
            </a:pPr>
            <a:r>
              <a:rPr lang="en-GB" sz="4000" b="1" kern="100" dirty="0">
                <a:solidFill>
                  <a:srgbClr val="FF0000"/>
                </a:solidFill>
                <a:latin typeface="Kinetic Letters Unjoined" panose="00000500000000000000" pitchFamily="50" charset="0"/>
                <a:ea typeface="Aptos"/>
                <a:cs typeface="Times New Roman" panose="02020603050405020304" pitchFamily="18" charset="0"/>
              </a:rPr>
              <a:t>V</a:t>
            </a:r>
            <a:r>
              <a:rPr lang="en-GB" sz="3200" kern="100" dirty="0">
                <a:latin typeface="Kinetic Letters Unjoined" panose="00000500000000000000" pitchFamily="50" charset="0"/>
                <a:ea typeface="Aptos"/>
                <a:cs typeface="Times New Roman" panose="02020603050405020304" pitchFamily="18" charset="0"/>
              </a:rPr>
              <a:t>ocabulary – the meaning of words</a:t>
            </a:r>
          </a:p>
          <a:p>
            <a:pPr>
              <a:spcAft>
                <a:spcPts val="0"/>
              </a:spcAft>
            </a:pPr>
            <a:r>
              <a:rPr lang="en-US" sz="4400" kern="100" dirty="0">
                <a:solidFill>
                  <a:srgbClr val="FF0000"/>
                </a:solidFill>
                <a:effectLst/>
                <a:latin typeface="Kinetic Letters Unjoined" panose="00000500000000000000" pitchFamily="50" charset="0"/>
                <a:ea typeface="Aptos"/>
                <a:cs typeface="Times New Roman" panose="02020603050405020304" pitchFamily="18" charset="0"/>
              </a:rPr>
              <a:t>I</a:t>
            </a:r>
            <a:r>
              <a:rPr lang="en-US" sz="3200" kern="100" dirty="0">
                <a:effectLst/>
                <a:latin typeface="Kinetic Letters Unjoined" panose="00000500000000000000" pitchFamily="50" charset="0"/>
                <a:ea typeface="Aptos"/>
                <a:cs typeface="Times New Roman" panose="02020603050405020304" pitchFamily="18" charset="0"/>
              </a:rPr>
              <a:t>nference – use what you already know to explain what is happening</a:t>
            </a:r>
          </a:p>
          <a:p>
            <a:pPr>
              <a:spcAft>
                <a:spcPts val="0"/>
              </a:spcAft>
            </a:pPr>
            <a:r>
              <a:rPr lang="en-US" sz="3200" kern="100" dirty="0">
                <a:latin typeface="Kinetic Letters Unjoined" panose="00000500000000000000" pitchFamily="50" charset="0"/>
                <a:ea typeface="Aptos"/>
                <a:cs typeface="Times New Roman" panose="02020603050405020304" pitchFamily="18" charset="0"/>
              </a:rPr>
              <a:t>‘I think ....... because....’</a:t>
            </a:r>
            <a:endParaRPr lang="en-US" sz="3200" kern="100" dirty="0">
              <a:effectLst/>
              <a:latin typeface="Kinetic Letters Unjoined" panose="00000500000000000000" pitchFamily="50" charset="0"/>
              <a:ea typeface="Aptos"/>
              <a:cs typeface="Times New Roman" panose="02020603050405020304" pitchFamily="18" charset="0"/>
            </a:endParaRPr>
          </a:p>
          <a:p>
            <a:pPr>
              <a:spcAft>
                <a:spcPts val="0"/>
              </a:spcAft>
            </a:pPr>
            <a:r>
              <a:rPr lang="en-US" sz="4400" kern="100" dirty="0">
                <a:solidFill>
                  <a:srgbClr val="FF0000"/>
                </a:solidFill>
                <a:latin typeface="Kinetic Letters Unjoined" panose="00000500000000000000" pitchFamily="50" charset="0"/>
                <a:ea typeface="Aptos"/>
                <a:cs typeface="Times New Roman" panose="02020603050405020304" pitchFamily="18" charset="0"/>
              </a:rPr>
              <a:t>P</a:t>
            </a:r>
            <a:r>
              <a:rPr lang="en-US" sz="3200" kern="100" dirty="0">
                <a:latin typeface="Kinetic Letters Unjoined" panose="00000500000000000000" pitchFamily="50" charset="0"/>
                <a:ea typeface="Aptos"/>
                <a:cs typeface="Times New Roman" panose="02020603050405020304" pitchFamily="18" charset="0"/>
              </a:rPr>
              <a:t>redict – what do you think will happen? </a:t>
            </a:r>
          </a:p>
          <a:p>
            <a:pPr>
              <a:spcAft>
                <a:spcPts val="0"/>
              </a:spcAft>
            </a:pPr>
            <a:r>
              <a:rPr lang="en-US" sz="4400" kern="100" dirty="0">
                <a:solidFill>
                  <a:srgbClr val="FF0000"/>
                </a:solidFill>
                <a:effectLst/>
                <a:latin typeface="Kinetic Letters Unjoined" panose="00000500000000000000" pitchFamily="50" charset="0"/>
                <a:ea typeface="Aptos"/>
                <a:cs typeface="Times New Roman" panose="02020603050405020304" pitchFamily="18" charset="0"/>
              </a:rPr>
              <a:t>E</a:t>
            </a:r>
            <a:r>
              <a:rPr lang="en-US" sz="3200" kern="100" dirty="0">
                <a:effectLst/>
                <a:latin typeface="Kinetic Letters Unjoined" panose="00000500000000000000" pitchFamily="50" charset="0"/>
                <a:ea typeface="Aptos"/>
                <a:cs typeface="Times New Roman" panose="02020603050405020304" pitchFamily="18" charset="0"/>
              </a:rPr>
              <a:t>xplain – explain your reasons for your answers </a:t>
            </a:r>
          </a:p>
          <a:p>
            <a:pPr>
              <a:spcAft>
                <a:spcPts val="0"/>
              </a:spcAft>
            </a:pPr>
            <a:r>
              <a:rPr lang="en-US" sz="4400" kern="100" dirty="0">
                <a:solidFill>
                  <a:srgbClr val="FF0000"/>
                </a:solidFill>
                <a:latin typeface="Kinetic Letters Unjoined" panose="00000500000000000000" pitchFamily="50" charset="0"/>
                <a:ea typeface="Aptos"/>
                <a:cs typeface="Times New Roman" panose="02020603050405020304" pitchFamily="18" charset="0"/>
              </a:rPr>
              <a:t>R</a:t>
            </a:r>
            <a:r>
              <a:rPr lang="en-US" sz="3600" kern="100" dirty="0">
                <a:latin typeface="Kinetic Letters Unjoined" panose="00000500000000000000" pitchFamily="50" charset="0"/>
                <a:ea typeface="Aptos"/>
                <a:cs typeface="Times New Roman" panose="02020603050405020304" pitchFamily="18" charset="0"/>
              </a:rPr>
              <a:t>etrieve – </a:t>
            </a:r>
            <a:r>
              <a:rPr lang="en-US" sz="3200" kern="100" dirty="0">
                <a:latin typeface="Kinetic Letters Unjoined" panose="00000500000000000000" pitchFamily="50" charset="0"/>
                <a:ea typeface="Aptos"/>
                <a:cs typeface="Times New Roman" panose="02020603050405020304" pitchFamily="18" charset="0"/>
              </a:rPr>
              <a:t>locate an answer directly from the text</a:t>
            </a:r>
          </a:p>
          <a:p>
            <a:pPr>
              <a:spcAft>
                <a:spcPts val="0"/>
              </a:spcAft>
            </a:pPr>
            <a:r>
              <a:rPr lang="en-US" sz="4400" kern="100" dirty="0">
                <a:solidFill>
                  <a:srgbClr val="FF0000"/>
                </a:solidFill>
                <a:latin typeface="Kinetic Letters Unjoined" panose="00000500000000000000" pitchFamily="50" charset="0"/>
                <a:ea typeface="Aptos"/>
                <a:cs typeface="Times New Roman" panose="02020603050405020304" pitchFamily="18" charset="0"/>
              </a:rPr>
              <a:t>S</a:t>
            </a:r>
            <a:r>
              <a:rPr lang="en-US" sz="3600" kern="100" dirty="0">
                <a:latin typeface="Kinetic Letters Unjoined" panose="00000500000000000000" pitchFamily="50" charset="0"/>
                <a:ea typeface="Aptos"/>
                <a:cs typeface="Times New Roman" panose="02020603050405020304" pitchFamily="18" charset="0"/>
              </a:rPr>
              <a:t>equence – order events from the text</a:t>
            </a:r>
          </a:p>
        </p:txBody>
      </p:sp>
    </p:spTree>
    <p:extLst>
      <p:ext uri="{BB962C8B-B14F-4D97-AF65-F5344CB8AC3E}">
        <p14:creationId xmlns:p14="http://schemas.microsoft.com/office/powerpoint/2010/main" val="21500558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7C967-A32A-7601-9AE7-657BDC995786}"/>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8B257B7A-3040-C5B3-BE8B-9737CA647C9B}"/>
              </a:ext>
            </a:extLst>
          </p:cNvPr>
          <p:cNvSpPr txBox="1"/>
          <p:nvPr/>
        </p:nvSpPr>
        <p:spPr>
          <a:xfrm>
            <a:off x="221602" y="209657"/>
            <a:ext cx="11801399" cy="2308324"/>
          </a:xfrm>
          <a:prstGeom prst="rect">
            <a:avLst/>
          </a:prstGeom>
          <a:noFill/>
        </p:spPr>
        <p:txBody>
          <a:bodyPr wrap="square">
            <a:spAutoFit/>
          </a:bodyPr>
          <a:lstStyle/>
          <a:p>
            <a:r>
              <a:rPr lang="en-US" sz="4800" u="sng" dirty="0">
                <a:solidFill>
                  <a:srgbClr val="FF0000"/>
                </a:solidFill>
                <a:latin typeface="Kinetic Letters Unjoined" panose="00000500000000000000" pitchFamily="50" charset="0"/>
              </a:rPr>
              <a:t>Tuesday 14</a:t>
            </a:r>
            <a:r>
              <a:rPr lang="en-US" sz="4800" u="sng" baseline="30000" dirty="0">
                <a:solidFill>
                  <a:srgbClr val="FF0000"/>
                </a:solidFill>
                <a:latin typeface="Kinetic Letters Unjoined" panose="00000500000000000000" pitchFamily="50" charset="0"/>
              </a:rPr>
              <a:t>th</a:t>
            </a:r>
            <a:r>
              <a:rPr lang="en-US" sz="4800" u="sng" dirty="0">
                <a:solidFill>
                  <a:srgbClr val="FF0000"/>
                </a:solidFill>
                <a:latin typeface="Kinetic Letters Unjoined" panose="00000500000000000000" pitchFamily="50" charset="0"/>
              </a:rPr>
              <a:t> October</a:t>
            </a:r>
          </a:p>
          <a:p>
            <a:r>
              <a:rPr lang="en-US" sz="4800" u="sng" dirty="0">
                <a:solidFill>
                  <a:srgbClr val="FF0000"/>
                </a:solidFill>
                <a:latin typeface="Kinetic Letters Unjoined" panose="00000500000000000000" pitchFamily="50" charset="0"/>
              </a:rPr>
              <a:t>Retrieving from a video. </a:t>
            </a:r>
            <a:br>
              <a:rPr lang="en-US" sz="4800" u="sng" dirty="0">
                <a:latin typeface="Kinetic Letters Unjoined" panose="00000500000000000000" pitchFamily="50" charset="0"/>
              </a:rPr>
            </a:br>
            <a:r>
              <a:rPr lang="en-US" sz="4800" u="sng" dirty="0">
                <a:latin typeface="Kinetic Letters Unjoined" panose="00000500000000000000" pitchFamily="50" charset="0"/>
              </a:rPr>
              <a:t>L.O</a:t>
            </a:r>
            <a:r>
              <a:rPr lang="en-US" sz="3600" dirty="0">
                <a:latin typeface="Kinetic Letters Unjoined" panose="00000500000000000000" pitchFamily="50" charset="0"/>
              </a:rPr>
              <a:t>: </a:t>
            </a:r>
            <a:r>
              <a:rPr lang="en-US" sz="3600" u="sng" dirty="0">
                <a:latin typeface="Kinetic Letters Unjoined" panose="00000500000000000000" pitchFamily="50" charset="0"/>
              </a:rPr>
              <a:t>To know how to clearly explain my understanding of what I have watched. </a:t>
            </a:r>
            <a:endParaRPr lang="en-US" sz="4800" u="sng" dirty="0">
              <a:latin typeface="Kinetic Letters Unjoined" panose="00000500000000000000" pitchFamily="50" charset="0"/>
            </a:endParaRPr>
          </a:p>
        </p:txBody>
      </p:sp>
      <p:graphicFrame>
        <p:nvGraphicFramePr>
          <p:cNvPr id="5" name="Table 4">
            <a:extLst>
              <a:ext uri="{FF2B5EF4-FFF2-40B4-BE49-F238E27FC236}">
                <a16:creationId xmlns:a16="http://schemas.microsoft.com/office/drawing/2014/main" id="{8B68ABEA-0888-BCE3-099D-960F31A9E406}"/>
              </a:ext>
            </a:extLst>
          </p:cNvPr>
          <p:cNvGraphicFramePr>
            <a:graphicFrameLocks noGrp="1"/>
          </p:cNvGraphicFramePr>
          <p:nvPr>
            <p:extLst>
              <p:ext uri="{D42A27DB-BD31-4B8C-83A1-F6EECF244321}">
                <p14:modId xmlns:p14="http://schemas.microsoft.com/office/powerpoint/2010/main" val="3564932064"/>
              </p:ext>
            </p:extLst>
          </p:nvPr>
        </p:nvGraphicFramePr>
        <p:xfrm>
          <a:off x="382675" y="2795257"/>
          <a:ext cx="11234491" cy="2757678"/>
        </p:xfrm>
        <a:graphic>
          <a:graphicData uri="http://schemas.openxmlformats.org/drawingml/2006/table">
            <a:tbl>
              <a:tblPr firstRow="1" firstCol="1" bandRow="1"/>
              <a:tblGrid>
                <a:gridCol w="1351681">
                  <a:extLst>
                    <a:ext uri="{9D8B030D-6E8A-4147-A177-3AD203B41FA5}">
                      <a16:colId xmlns:a16="http://schemas.microsoft.com/office/drawing/2014/main" val="3487693330"/>
                    </a:ext>
                  </a:extLst>
                </a:gridCol>
                <a:gridCol w="9882810">
                  <a:extLst>
                    <a:ext uri="{9D8B030D-6E8A-4147-A177-3AD203B41FA5}">
                      <a16:colId xmlns:a16="http://schemas.microsoft.com/office/drawing/2014/main" val="305520260"/>
                    </a:ext>
                  </a:extLst>
                </a:gridCol>
              </a:tblGrid>
              <a:tr h="617228">
                <a:tc>
                  <a:txBody>
                    <a:bodyPr/>
                    <a:lstStyle/>
                    <a:p>
                      <a:pPr algn="l">
                        <a:lnSpc>
                          <a:spcPct val="115000"/>
                        </a:lnSpc>
                        <a:spcAft>
                          <a:spcPts val="0"/>
                        </a:spcAft>
                      </a:pPr>
                      <a:endParaRPr lang="en-GB" sz="4400">
                        <a:effectLst/>
                        <a:latin typeface="Kinetic Letters Joined" pitchFamily="50" charset="0"/>
                        <a:ea typeface="Times New Roman" panose="02020603050405020304" pitchFamily="18" charset="0"/>
                        <a:cs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GB" sz="4400" u="sng">
                          <a:latin typeface="Kinetic Letters Unjoined" panose="00000500000000000000" pitchFamily="50" charset="0"/>
                        </a:rPr>
                        <a:t>Success Criteria</a:t>
                      </a:r>
                      <a:r>
                        <a:rPr lang="en-GB" sz="4400">
                          <a:latin typeface="Kinetic Letters Unjoined" panose="00000500000000000000" pitchFamily="50" charset="0"/>
                        </a:rPr>
                        <a:t> – </a:t>
                      </a:r>
                      <a:r>
                        <a:rPr lang="en-GB" sz="4400" u="sng">
                          <a:latin typeface="Kinetic Letters Unjoined" panose="00000500000000000000" pitchFamily="50" charset="0"/>
                        </a:rPr>
                        <a:t>Have I: </a:t>
                      </a: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05638959"/>
                  </a:ext>
                </a:extLst>
              </a:tr>
              <a:tr h="540074">
                <a:tc gridSpan="2">
                  <a:txBody>
                    <a:bodyPr/>
                    <a:lstStyle/>
                    <a:p>
                      <a:pPr marL="571500" marR="0" lvl="0" indent="-5715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4400" b="0" i="0" u="none" strike="noStrike" kern="1200" cap="none" spc="0" normalizeH="0" baseline="0" noProof="0" dirty="0">
                          <a:ln>
                            <a:noFill/>
                          </a:ln>
                          <a:solidFill>
                            <a:prstClr val="black"/>
                          </a:solidFill>
                          <a:effectLst/>
                          <a:uLnTx/>
                          <a:uFillTx/>
                          <a:latin typeface="Kinetic Letters Unjoined" panose="00000500000000000000" pitchFamily="50" charset="0"/>
                          <a:ea typeface="+mn-ea"/>
                          <a:cs typeface="+mn-cs"/>
                        </a:rPr>
                        <a:t>Watched the film and understood what has happened?</a:t>
                      </a: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1150660243"/>
                  </a:ext>
                </a:extLst>
              </a:tr>
              <a:tr h="625205">
                <a:tc gridSpan="2">
                  <a:txBody>
                    <a:bodyPr/>
                    <a:lstStyle/>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4400" b="0" i="0" u="none" strike="noStrike" kern="1200" cap="none" spc="0" normalizeH="0" baseline="0" noProof="0" dirty="0">
                          <a:ln>
                            <a:noFill/>
                          </a:ln>
                          <a:solidFill>
                            <a:prstClr val="black"/>
                          </a:solidFill>
                          <a:effectLst/>
                          <a:uLnTx/>
                          <a:uFillTx/>
                          <a:latin typeface="Kinetic Letters Unjoined" panose="00000500000000000000" pitchFamily="50" charset="0"/>
                          <a:ea typeface="+mn-ea"/>
                          <a:cs typeface="+mn-cs"/>
                        </a:rPr>
                        <a:t>Read the retrieval questions?</a:t>
                      </a: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361083502"/>
                  </a:ext>
                </a:extLst>
              </a:tr>
              <a:tr h="653160">
                <a:tc gridSpan="2">
                  <a:txBody>
                    <a:bodyPr/>
                    <a:lstStyle/>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4400" b="0" i="0" u="none" strike="noStrike" kern="1200" cap="none" spc="0" normalizeH="0" baseline="0" noProof="0" dirty="0">
                          <a:ln>
                            <a:noFill/>
                          </a:ln>
                          <a:solidFill>
                            <a:prstClr val="black"/>
                          </a:solidFill>
                          <a:effectLst/>
                          <a:uLnTx/>
                          <a:uFillTx/>
                          <a:latin typeface="Kinetic Letters Unjoined" panose="00000500000000000000" pitchFamily="50" charset="0"/>
                          <a:ea typeface="+mn-ea"/>
                          <a:cs typeface="+mn-cs"/>
                        </a:rPr>
                        <a:t>Used evidence from the film to answer the questions? </a:t>
                      </a:r>
                      <a:endParaRPr kumimoji="0" lang="en-GB" sz="4400" b="0" i="0" u="none" strike="noStrike" kern="1200" cap="none" spc="0" normalizeH="0" baseline="0" noProof="0" dirty="0">
                        <a:ln>
                          <a:noFill/>
                        </a:ln>
                        <a:solidFill>
                          <a:prstClr val="black"/>
                        </a:solidFill>
                        <a:effectLst/>
                        <a:uLnTx/>
                        <a:uFillTx/>
                        <a:latin typeface="Kinetic Letters Unjoined" panose="00000500000000000000" pitchFamily="50" charset="0"/>
                        <a:ea typeface="+mn-ea"/>
                        <a:cs typeface="+mn-cs"/>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986847701"/>
                  </a:ext>
                </a:extLst>
              </a:tr>
            </a:tbl>
          </a:graphicData>
        </a:graphic>
      </p:graphicFrame>
      <p:pic>
        <p:nvPicPr>
          <p:cNvPr id="2" name="Picture 1" descr="logo">
            <a:extLst>
              <a:ext uri="{FF2B5EF4-FFF2-40B4-BE49-F238E27FC236}">
                <a16:creationId xmlns:a16="http://schemas.microsoft.com/office/drawing/2014/main" id="{94543F35-7405-6395-E61F-AEA7D68FDD5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0654" y="2878783"/>
            <a:ext cx="599671" cy="6178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53846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Arrow Connector 4">
            <a:extLst>
              <a:ext uri="{FF2B5EF4-FFF2-40B4-BE49-F238E27FC236}">
                <a16:creationId xmlns:a16="http://schemas.microsoft.com/office/drawing/2014/main" id="{0B78F9B0-E5C3-6AC1-95DE-2F3C4726A208}"/>
              </a:ext>
            </a:extLst>
          </p:cNvPr>
          <p:cNvCxnSpPr/>
          <p:nvPr/>
        </p:nvCxnSpPr>
        <p:spPr>
          <a:xfrm flipH="1" flipV="1">
            <a:off x="4876800" y="1854926"/>
            <a:ext cx="8709" cy="94052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74AB341F-FF54-E623-FD48-E42D543CFC11}"/>
              </a:ext>
            </a:extLst>
          </p:cNvPr>
          <p:cNvSpPr txBox="1"/>
          <p:nvPr/>
        </p:nvSpPr>
        <p:spPr>
          <a:xfrm>
            <a:off x="2682240" y="1191532"/>
            <a:ext cx="7541622" cy="769441"/>
          </a:xfrm>
          <a:prstGeom prst="rect">
            <a:avLst/>
          </a:prstGeom>
          <a:noFill/>
        </p:spPr>
        <p:txBody>
          <a:bodyPr wrap="square" rtlCol="0">
            <a:spAutoFit/>
          </a:bodyPr>
          <a:lstStyle/>
          <a:p>
            <a:r>
              <a:rPr lang="en-US" sz="4400" b="1">
                <a:latin typeface="Kinetic Letters Unjoined" panose="00000500000000000000" pitchFamily="50" charset="0"/>
              </a:rPr>
              <a:t>What might this video be about?</a:t>
            </a:r>
            <a:endParaRPr lang="en-GB" sz="4400" b="1">
              <a:latin typeface="Kinetic Letters Unjoined" panose="00000500000000000000" pitchFamily="50" charset="0"/>
            </a:endParaRPr>
          </a:p>
        </p:txBody>
      </p:sp>
      <p:pic>
        <p:nvPicPr>
          <p:cNvPr id="10" name="Picture 9">
            <a:extLst>
              <a:ext uri="{FF2B5EF4-FFF2-40B4-BE49-F238E27FC236}">
                <a16:creationId xmlns:a16="http://schemas.microsoft.com/office/drawing/2014/main" id="{5EA32D11-BD89-2A83-6D01-ED5D681D2C15}"/>
              </a:ext>
            </a:extLst>
          </p:cNvPr>
          <p:cNvPicPr>
            <a:picLocks noChangeAspect="1"/>
          </p:cNvPicPr>
          <p:nvPr/>
        </p:nvPicPr>
        <p:blipFill>
          <a:blip r:embed="rId2"/>
          <a:stretch>
            <a:fillRect/>
          </a:stretch>
        </p:blipFill>
        <p:spPr>
          <a:xfrm>
            <a:off x="3330265" y="2794725"/>
            <a:ext cx="4439270" cy="1857634"/>
          </a:xfrm>
          <a:prstGeom prst="rect">
            <a:avLst/>
          </a:prstGeom>
        </p:spPr>
      </p:pic>
      <p:sp>
        <p:nvSpPr>
          <p:cNvPr id="2" name="TextBox 1">
            <a:extLst>
              <a:ext uri="{FF2B5EF4-FFF2-40B4-BE49-F238E27FC236}">
                <a16:creationId xmlns:a16="http://schemas.microsoft.com/office/drawing/2014/main" id="{AEE39E3E-2939-1274-3233-3B1D4A201C42}"/>
              </a:ext>
            </a:extLst>
          </p:cNvPr>
          <p:cNvSpPr txBox="1"/>
          <p:nvPr/>
        </p:nvSpPr>
        <p:spPr>
          <a:xfrm>
            <a:off x="3046709" y="5966008"/>
            <a:ext cx="6098582" cy="369332"/>
          </a:xfrm>
          <a:prstGeom prst="rect">
            <a:avLst/>
          </a:prstGeom>
          <a:noFill/>
        </p:spPr>
        <p:txBody>
          <a:bodyPr wrap="square">
            <a:spAutoFit/>
          </a:bodyPr>
          <a:lstStyle/>
          <a:p>
            <a:r>
              <a:rPr lang="en-GB">
                <a:hlinkClick r:id="rId3"/>
              </a:rPr>
              <a:t>https://www.literacyshed.com/bubbles.html</a:t>
            </a:r>
            <a:r>
              <a:rPr lang="en-GB"/>
              <a:t> </a:t>
            </a:r>
          </a:p>
        </p:txBody>
      </p:sp>
    </p:spTree>
    <p:extLst>
      <p:ext uri="{BB962C8B-B14F-4D97-AF65-F5344CB8AC3E}">
        <p14:creationId xmlns:p14="http://schemas.microsoft.com/office/powerpoint/2010/main" val="29714581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523366" y="205569"/>
            <a:ext cx="7311156" cy="6395527"/>
          </a:xfrm>
          <a:prstGeom prst="rect">
            <a:avLst/>
          </a:prstGeom>
        </p:spPr>
      </p:pic>
    </p:spTree>
    <p:extLst>
      <p:ext uri="{BB962C8B-B14F-4D97-AF65-F5344CB8AC3E}">
        <p14:creationId xmlns:p14="http://schemas.microsoft.com/office/powerpoint/2010/main" val="12814374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558106" y="649548"/>
            <a:ext cx="9290446" cy="5620624"/>
          </a:xfrm>
          <a:prstGeom prst="rect">
            <a:avLst/>
          </a:prstGeom>
        </p:spPr>
      </p:pic>
    </p:spTree>
    <p:extLst>
      <p:ext uri="{BB962C8B-B14F-4D97-AF65-F5344CB8AC3E}">
        <p14:creationId xmlns:p14="http://schemas.microsoft.com/office/powerpoint/2010/main" val="39716300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a:extLst>
              <a:ext uri="{FF2B5EF4-FFF2-40B4-BE49-F238E27FC236}">
                <a16:creationId xmlns:a16="http://schemas.microsoft.com/office/drawing/2014/main" id="{08FFF507-9285-950F-F0D3-951E9435362B}"/>
              </a:ext>
            </a:extLst>
          </p:cNvPr>
          <p:cNvSpPr>
            <a:spLocks noGrp="1"/>
          </p:cNvSpPr>
          <p:nvPr/>
        </p:nvSpPr>
        <p:spPr>
          <a:xfrm>
            <a:off x="100330" y="722947"/>
            <a:ext cx="11991340" cy="5412105"/>
          </a:xfrm>
          <a:prstGeom prst="rect">
            <a:avLst/>
          </a:prstGeom>
        </p:spPr>
        <p:txBody>
          <a:bodyPr vert="horz" lIns="91440" tIns="45720" rIns="91440" bIns="45720" rtlCol="0">
            <a:noAutofit/>
          </a:bodyPr>
          <a:lstStyle/>
          <a:p>
            <a:pPr algn="ctr">
              <a:lnSpc>
                <a:spcPct val="90000"/>
              </a:lnSpc>
              <a:spcBef>
                <a:spcPts val="1000"/>
              </a:spcBef>
              <a:spcAft>
                <a:spcPts val="0"/>
              </a:spcAft>
            </a:pPr>
            <a:r>
              <a:rPr lang="en-US" sz="4400" b="1" u="sng" kern="1200" dirty="0">
                <a:solidFill>
                  <a:srgbClr val="000000"/>
                </a:solidFill>
                <a:effectLst/>
                <a:latin typeface="Kinetic Letters Unjoined" panose="00000500000000000000" pitchFamily="50" charset="0"/>
                <a:ea typeface="Verdana" panose="020B0604030504040204" pitchFamily="34" charset="0"/>
                <a:cs typeface="Times New Roman" panose="02020603050405020304" pitchFamily="18" charset="0"/>
              </a:rPr>
              <a:t>Reading At Home</a:t>
            </a:r>
          </a:p>
          <a:p>
            <a:pPr algn="ctr">
              <a:lnSpc>
                <a:spcPct val="90000"/>
              </a:lnSpc>
              <a:spcBef>
                <a:spcPts val="1000"/>
              </a:spcBef>
              <a:spcAft>
                <a:spcPts val="0"/>
              </a:spcAft>
            </a:pPr>
            <a:r>
              <a:rPr lang="en-US" sz="4400" b="1" u="sng" kern="1200" dirty="0">
                <a:solidFill>
                  <a:srgbClr val="000000"/>
                </a:solidFill>
                <a:effectLst/>
                <a:latin typeface="Kinetic Letters Unjoined" panose="00000500000000000000" pitchFamily="50" charset="0"/>
                <a:ea typeface="Verdana" panose="020B0604030504040204" pitchFamily="34" charset="0"/>
                <a:cs typeface="Times New Roman" panose="02020603050405020304" pitchFamily="18" charset="0"/>
              </a:rPr>
              <a:t> </a:t>
            </a:r>
            <a:endParaRPr lang="en-GB" sz="1200" dirty="0">
              <a:effectLst/>
              <a:latin typeface="Times New Roman" panose="02020603050405020304" pitchFamily="18" charset="0"/>
              <a:ea typeface="Times New Roman" panose="02020603050405020304" pitchFamily="18" charset="0"/>
            </a:endParaRPr>
          </a:p>
          <a:p>
            <a:pPr marL="342900" lvl="0" indent="-342900">
              <a:lnSpc>
                <a:spcPct val="90000"/>
              </a:lnSpc>
              <a:spcAft>
                <a:spcPts val="0"/>
              </a:spcAft>
              <a:buFont typeface="Arial" panose="020B0604020202020204" pitchFamily="34" charset="0"/>
              <a:buChar char="•"/>
              <a:tabLst>
                <a:tab pos="457200" algn="l"/>
              </a:tabLst>
            </a:pPr>
            <a:r>
              <a:rPr lang="en-US" sz="3200" kern="1200" dirty="0">
                <a:solidFill>
                  <a:srgbClr val="000000"/>
                </a:solidFill>
                <a:effectLst/>
                <a:latin typeface="Kinetic Letters Unjoined" panose="00000500000000000000" pitchFamily="50" charset="0"/>
                <a:ea typeface="Times New Roman" panose="02020603050405020304" pitchFamily="18" charset="0"/>
                <a:cs typeface="Times New Roman" panose="02020603050405020304" pitchFamily="18" charset="0"/>
              </a:rPr>
              <a:t>A </a:t>
            </a:r>
            <a:r>
              <a:rPr lang="en-US" sz="3200" kern="1200" dirty="0">
                <a:solidFill>
                  <a:srgbClr val="FF0000"/>
                </a:solidFill>
                <a:effectLst/>
                <a:latin typeface="Kinetic Letters Unjoined" panose="00000500000000000000" pitchFamily="50" charset="0"/>
                <a:ea typeface="Times New Roman" panose="02020603050405020304" pitchFamily="18" charset="0"/>
                <a:cs typeface="Times New Roman" panose="02020603050405020304" pitchFamily="18" charset="0"/>
              </a:rPr>
              <a:t>reading book </a:t>
            </a:r>
            <a:r>
              <a:rPr lang="en-US" sz="3200" kern="1200" dirty="0">
                <a:solidFill>
                  <a:srgbClr val="000000"/>
                </a:solidFill>
                <a:effectLst/>
                <a:latin typeface="Kinetic Letters Unjoined" panose="00000500000000000000" pitchFamily="50" charset="0"/>
                <a:ea typeface="Times New Roman" panose="02020603050405020304" pitchFamily="18" charset="0"/>
                <a:cs typeface="Times New Roman" panose="02020603050405020304" pitchFamily="18" charset="0"/>
              </a:rPr>
              <a:t>is sent home every Friday. This needs to be returned by the following </a:t>
            </a:r>
            <a:r>
              <a:rPr lang="en-US" sz="3200" b="1" u="sng" kern="1200" dirty="0">
                <a:solidFill>
                  <a:srgbClr val="FF0000"/>
                </a:solidFill>
                <a:effectLst/>
                <a:latin typeface="Kinetic Letters Unjoined" panose="00000500000000000000" pitchFamily="50" charset="0"/>
                <a:ea typeface="Times New Roman" panose="02020603050405020304" pitchFamily="18" charset="0"/>
                <a:cs typeface="Times New Roman" panose="02020603050405020304" pitchFamily="18" charset="0"/>
              </a:rPr>
              <a:t>Wednesday</a:t>
            </a:r>
            <a:r>
              <a:rPr lang="en-US" sz="3200" kern="1200" dirty="0">
                <a:solidFill>
                  <a:srgbClr val="000000"/>
                </a:solidFill>
                <a:effectLst/>
                <a:latin typeface="Kinetic Letters Unjoined" panose="00000500000000000000" pitchFamily="50" charset="0"/>
                <a:ea typeface="Times New Roman" panose="02020603050405020304" pitchFamily="18" charset="0"/>
                <a:cs typeface="Times New Roman" panose="02020603050405020304" pitchFamily="18" charset="0"/>
              </a:rPr>
              <a:t>.</a:t>
            </a:r>
          </a:p>
          <a:p>
            <a:pPr marL="342900" lvl="0" indent="-342900">
              <a:lnSpc>
                <a:spcPct val="90000"/>
              </a:lnSpc>
              <a:spcAft>
                <a:spcPts val="0"/>
              </a:spcAft>
              <a:buFont typeface="Arial" panose="020B0604020202020204" pitchFamily="34" charset="0"/>
              <a:buChar char="•"/>
              <a:tabLst>
                <a:tab pos="457200" algn="l"/>
              </a:tabLst>
            </a:pPr>
            <a:endParaRPr lang="en-GB"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nSpc>
                <a:spcPct val="90000"/>
              </a:lnSpc>
              <a:spcAft>
                <a:spcPts val="0"/>
              </a:spcAft>
              <a:buFont typeface="Arial" panose="020B0604020202020204" pitchFamily="34" charset="0"/>
              <a:buChar char="•"/>
              <a:tabLst>
                <a:tab pos="457200" algn="l"/>
              </a:tabLst>
            </a:pPr>
            <a:r>
              <a:rPr lang="en-US" sz="3200" kern="1200" dirty="0">
                <a:solidFill>
                  <a:srgbClr val="000000"/>
                </a:solidFill>
                <a:effectLst/>
                <a:latin typeface="Kinetic Letters Unjoined" panose="00000500000000000000" pitchFamily="50" charset="0"/>
                <a:ea typeface="Times New Roman" panose="02020603050405020304" pitchFamily="18" charset="0"/>
                <a:cs typeface="Times New Roman" panose="02020603050405020304" pitchFamily="18" charset="0"/>
              </a:rPr>
              <a:t>New reading books will not be sent home if the previous one has not been returned.</a:t>
            </a:r>
          </a:p>
          <a:p>
            <a:pPr marL="342900" lvl="0" indent="-342900">
              <a:lnSpc>
                <a:spcPct val="90000"/>
              </a:lnSpc>
              <a:spcAft>
                <a:spcPts val="0"/>
              </a:spcAft>
              <a:buFont typeface="Arial" panose="020B0604020202020204" pitchFamily="34" charset="0"/>
              <a:buChar char="•"/>
              <a:tabLst>
                <a:tab pos="457200" algn="l"/>
              </a:tabLst>
            </a:pPr>
            <a:endParaRPr lang="en-GB"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nSpc>
                <a:spcPct val="90000"/>
              </a:lnSpc>
              <a:spcAft>
                <a:spcPts val="0"/>
              </a:spcAft>
              <a:buFont typeface="Arial" panose="020B0604020202020204" pitchFamily="34" charset="0"/>
              <a:buChar char="•"/>
              <a:tabLst>
                <a:tab pos="457200" algn="l"/>
              </a:tabLst>
            </a:pPr>
            <a:r>
              <a:rPr lang="en-US" sz="3200" kern="1200" dirty="0">
                <a:solidFill>
                  <a:srgbClr val="000000"/>
                </a:solidFill>
                <a:effectLst/>
                <a:latin typeface="Kinetic Letters Unjoined" panose="00000500000000000000" pitchFamily="50" charset="0"/>
                <a:ea typeface="Times New Roman" panose="02020603050405020304" pitchFamily="18" charset="0"/>
                <a:cs typeface="Times New Roman" panose="02020603050405020304" pitchFamily="18" charset="0"/>
              </a:rPr>
              <a:t>If a book is lost or damaged there will be a £5 fine. </a:t>
            </a:r>
          </a:p>
          <a:p>
            <a:pPr marL="342900" lvl="0" indent="-342900">
              <a:lnSpc>
                <a:spcPct val="90000"/>
              </a:lnSpc>
              <a:spcAft>
                <a:spcPts val="0"/>
              </a:spcAft>
              <a:buFont typeface="Arial" panose="020B0604020202020204" pitchFamily="34" charset="0"/>
              <a:buChar char="•"/>
              <a:tabLst>
                <a:tab pos="457200" algn="l"/>
              </a:tabLst>
            </a:pPr>
            <a:endParaRPr lang="en-GB"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nSpc>
                <a:spcPct val="90000"/>
              </a:lnSpc>
              <a:spcAft>
                <a:spcPts val="0"/>
              </a:spcAft>
              <a:buFont typeface="Arial" panose="020B0604020202020204" pitchFamily="34" charset="0"/>
              <a:buChar char="•"/>
              <a:tabLst>
                <a:tab pos="457200" algn="l"/>
              </a:tabLst>
            </a:pPr>
            <a:r>
              <a:rPr lang="en-US" sz="3200" kern="1200" dirty="0">
                <a:solidFill>
                  <a:srgbClr val="000000"/>
                </a:solidFill>
                <a:effectLst/>
                <a:latin typeface="Kinetic Letters Unjoined" panose="00000500000000000000" pitchFamily="50" charset="0"/>
                <a:ea typeface="Times New Roman" panose="02020603050405020304" pitchFamily="18" charset="0"/>
                <a:cs typeface="Times New Roman" panose="02020603050405020304" pitchFamily="18" charset="0"/>
              </a:rPr>
              <a:t>In the </a:t>
            </a:r>
            <a:r>
              <a:rPr lang="en-US" sz="3200" kern="1200" dirty="0">
                <a:solidFill>
                  <a:srgbClr val="FF0000"/>
                </a:solidFill>
                <a:effectLst/>
                <a:latin typeface="Kinetic Letters Unjoined" panose="00000500000000000000" pitchFamily="50" charset="0"/>
                <a:ea typeface="Times New Roman" panose="02020603050405020304" pitchFamily="18" charset="0"/>
                <a:cs typeface="Times New Roman" panose="02020603050405020304" pitchFamily="18" charset="0"/>
              </a:rPr>
              <a:t>reading diaries,</a:t>
            </a:r>
            <a:r>
              <a:rPr lang="en-US" sz="3200" kern="1200" dirty="0">
                <a:solidFill>
                  <a:srgbClr val="000000"/>
                </a:solidFill>
                <a:effectLst/>
                <a:latin typeface="Kinetic Letters Unjoined" panose="00000500000000000000" pitchFamily="50" charset="0"/>
                <a:ea typeface="Times New Roman" panose="02020603050405020304" pitchFamily="18" charset="0"/>
                <a:cs typeface="Times New Roman" panose="02020603050405020304" pitchFamily="18" charset="0"/>
              </a:rPr>
              <a:t> we put a target based on fluency, expression or comprehension. Please sign the diaries to show you have read with your child and write any comments you have. </a:t>
            </a:r>
          </a:p>
          <a:p>
            <a:pPr marL="342900" lvl="0" indent="-342900">
              <a:lnSpc>
                <a:spcPct val="90000"/>
              </a:lnSpc>
              <a:spcAft>
                <a:spcPts val="0"/>
              </a:spcAft>
              <a:buFont typeface="Arial" panose="020B0604020202020204" pitchFamily="34" charset="0"/>
              <a:buChar char="•"/>
              <a:tabLst>
                <a:tab pos="457200" algn="l"/>
              </a:tabLst>
            </a:pPr>
            <a:endParaRPr lang="en-GB"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nSpc>
                <a:spcPct val="90000"/>
              </a:lnSpc>
              <a:spcAft>
                <a:spcPts val="0"/>
              </a:spcAft>
              <a:buFont typeface="Arial" panose="020B0604020202020204" pitchFamily="34" charset="0"/>
              <a:buChar char="•"/>
              <a:tabLst>
                <a:tab pos="457200" algn="l"/>
              </a:tabLst>
            </a:pPr>
            <a:r>
              <a:rPr lang="en-US" sz="3200" kern="1200" dirty="0">
                <a:solidFill>
                  <a:srgbClr val="000000"/>
                </a:solidFill>
                <a:effectLst/>
                <a:highlight>
                  <a:srgbClr val="FFFF00"/>
                </a:highlight>
                <a:latin typeface="Kinetic Letters Unjoined" panose="00000500000000000000" pitchFamily="50" charset="0"/>
                <a:ea typeface="Times New Roman" panose="02020603050405020304" pitchFamily="18" charset="0"/>
                <a:cs typeface="Times New Roman" panose="02020603050405020304" pitchFamily="18" charset="0"/>
              </a:rPr>
              <a:t>Reading books are in the process of being available online for you to read with your child (as in Year 1).</a:t>
            </a:r>
            <a:endParaRPr lang="en-GB" sz="12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34174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155574" y="209550"/>
            <a:ext cx="8045451" cy="5934076"/>
            <a:chOff x="441324" y="266699"/>
            <a:chExt cx="8607425" cy="6448425"/>
          </a:xfrm>
        </p:grpSpPr>
        <p:pic>
          <p:nvPicPr>
            <p:cNvPr id="4" name="Picture 3"/>
            <p:cNvPicPr/>
            <p:nvPr/>
          </p:nvPicPr>
          <p:blipFill rotWithShape="1">
            <a:blip r:embed="rId2"/>
            <a:srcRect l="23765" t="17136" r="23720" b="17570"/>
            <a:stretch/>
          </p:blipFill>
          <p:spPr bwMode="auto">
            <a:xfrm>
              <a:off x="441324" y="266699"/>
              <a:ext cx="8607425" cy="6448425"/>
            </a:xfrm>
            <a:prstGeom prst="rect">
              <a:avLst/>
            </a:prstGeom>
            <a:ln>
              <a:noFill/>
            </a:ln>
            <a:extLst>
              <a:ext uri="{53640926-AAD7-44D8-BBD7-CCE9431645EC}">
                <a14:shadowObscured xmlns:a14="http://schemas.microsoft.com/office/drawing/2010/main"/>
              </a:ext>
            </a:extLst>
          </p:spPr>
        </p:pic>
        <p:sp>
          <p:nvSpPr>
            <p:cNvPr id="5" name="Rectangle 4"/>
            <p:cNvSpPr/>
            <p:nvPr/>
          </p:nvSpPr>
          <p:spPr>
            <a:xfrm>
              <a:off x="3981450" y="5981700"/>
              <a:ext cx="1543050" cy="485775"/>
            </a:xfrm>
            <a:prstGeom prst="rect">
              <a:avLst/>
            </a:prstGeom>
            <a:solidFill>
              <a:srgbClr val="C2E8E7"/>
            </a:solidFill>
            <a:ln>
              <a:solidFill>
                <a:srgbClr val="C2E8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7" name="Rectangle 6"/>
          <p:cNvSpPr/>
          <p:nvPr/>
        </p:nvSpPr>
        <p:spPr>
          <a:xfrm>
            <a:off x="8215865" y="209549"/>
            <a:ext cx="3832542" cy="6001643"/>
          </a:xfrm>
          <a:prstGeom prst="rect">
            <a:avLst/>
          </a:prstGeom>
        </p:spPr>
        <p:txBody>
          <a:bodyPr wrap="square">
            <a:spAutoFit/>
          </a:bodyPr>
          <a:lstStyle/>
          <a:p>
            <a:r>
              <a:rPr lang="en-GB" sz="3200" dirty="0">
                <a:latin typeface="Kinetic Letters Unjoined" panose="00000500000000000000" pitchFamily="50" charset="0"/>
              </a:rPr>
              <a:t>Sometimes your child’s phonics knowledge won't always help them to sound out and read all words. Some of these are on the common exception word list such as "sugar", "improve", "climb" and "because".</a:t>
            </a:r>
          </a:p>
          <a:p>
            <a:endParaRPr lang="en-US" sz="3200" dirty="0">
              <a:latin typeface="Kinetic Letters Unjoined" panose="00000500000000000000" pitchFamily="50" charset="0"/>
            </a:endParaRPr>
          </a:p>
          <a:p>
            <a:r>
              <a:rPr lang="en-US" sz="3200" dirty="0">
                <a:latin typeface="Kinetic Letters Unjoined" panose="00000500000000000000" pitchFamily="50" charset="0"/>
              </a:rPr>
              <a:t>We include these in the weekly spellings to ensure your child is exposed to them. </a:t>
            </a:r>
          </a:p>
          <a:p>
            <a:endParaRPr lang="en-GB" sz="3200" dirty="0">
              <a:latin typeface="Kinetic Letters Unjoined" panose="00000500000000000000" pitchFamily="50" charset="0"/>
            </a:endParaRPr>
          </a:p>
        </p:txBody>
      </p:sp>
    </p:spTree>
    <p:extLst>
      <p:ext uri="{BB962C8B-B14F-4D97-AF65-F5344CB8AC3E}">
        <p14:creationId xmlns:p14="http://schemas.microsoft.com/office/powerpoint/2010/main" val="948109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10546" y="377412"/>
            <a:ext cx="10925175" cy="5447645"/>
          </a:xfrm>
          <a:prstGeom prst="rect">
            <a:avLst/>
          </a:prstGeom>
        </p:spPr>
        <p:txBody>
          <a:bodyPr wrap="square">
            <a:spAutoFit/>
          </a:bodyPr>
          <a:lstStyle/>
          <a:p>
            <a:pPr algn="ctr"/>
            <a:r>
              <a:rPr lang="en-US" sz="4800" dirty="0">
                <a:solidFill>
                  <a:srgbClr val="FF0000"/>
                </a:solidFill>
                <a:latin typeface="Kinetic Letters Unjoined" panose="00000500000000000000" pitchFamily="50" charset="0"/>
              </a:rPr>
              <a:t>Your Turn</a:t>
            </a:r>
          </a:p>
          <a:p>
            <a:pPr algn="ctr"/>
            <a:r>
              <a:rPr lang="en-US" sz="3600" dirty="0">
                <a:latin typeface="Kinetic Letters Unjoined" panose="00000500000000000000" pitchFamily="50" charset="0"/>
              </a:rPr>
              <a:t>You now have the opportunity to try some different reading activities with your child.</a:t>
            </a:r>
          </a:p>
          <a:p>
            <a:pPr algn="ctr"/>
            <a:endParaRPr lang="en-US" sz="3600" dirty="0">
              <a:latin typeface="Kinetic Letters Unjoined" panose="00000500000000000000" pitchFamily="50" charset="0"/>
            </a:endParaRPr>
          </a:p>
          <a:p>
            <a:pPr marL="265113" indent="-265113" defTabSz="717550">
              <a:buFont typeface="Arial" panose="020B0604020202020204" pitchFamily="34" charset="0"/>
              <a:buChar char="•"/>
            </a:pPr>
            <a:r>
              <a:rPr lang="en-US" sz="3600" dirty="0">
                <a:latin typeface="Kinetic Letters Unjoined" panose="00000500000000000000" pitchFamily="50" charset="0"/>
              </a:rPr>
              <a:t> A VIPERS lesson focusing on retrieval.</a:t>
            </a:r>
          </a:p>
          <a:p>
            <a:pPr marL="342900" indent="-342900">
              <a:buFont typeface="Arial" panose="020B0604020202020204" pitchFamily="34" charset="0"/>
              <a:buChar char="•"/>
            </a:pPr>
            <a:r>
              <a:rPr lang="en-US" sz="4000" dirty="0">
                <a:latin typeface="Kinetic Letters Unjoined" panose="00000500000000000000" pitchFamily="50" charset="0"/>
              </a:rPr>
              <a:t>Common exception word search</a:t>
            </a:r>
          </a:p>
          <a:p>
            <a:pPr marL="342900" indent="-342900">
              <a:buFont typeface="Arial" panose="020B0604020202020204" pitchFamily="34" charset="0"/>
              <a:buChar char="•"/>
            </a:pPr>
            <a:r>
              <a:rPr lang="en-US" sz="4000" dirty="0">
                <a:latin typeface="Kinetic Letters Unjoined" panose="00000500000000000000" pitchFamily="50" charset="0"/>
              </a:rPr>
              <a:t>Inference pictures and questions  </a:t>
            </a:r>
          </a:p>
          <a:p>
            <a:r>
              <a:rPr lang="en-US" sz="4000" dirty="0">
                <a:latin typeface="Kinetic Letters Unjoined" panose="00000500000000000000" pitchFamily="50" charset="0"/>
              </a:rPr>
              <a:t> </a:t>
            </a:r>
          </a:p>
          <a:p>
            <a:r>
              <a:rPr lang="en-US" sz="3600" dirty="0">
                <a:latin typeface="Kinetic Letters Unjoined" panose="00000500000000000000" pitchFamily="50" charset="0"/>
              </a:rPr>
              <a:t> </a:t>
            </a:r>
            <a:endParaRPr lang="en-GB" sz="3600" dirty="0">
              <a:latin typeface="Kinetic Letters Unjoined" panose="00000500000000000000" pitchFamily="50" charset="0"/>
            </a:endParaRPr>
          </a:p>
        </p:txBody>
      </p:sp>
    </p:spTree>
    <p:extLst>
      <p:ext uri="{BB962C8B-B14F-4D97-AF65-F5344CB8AC3E}">
        <p14:creationId xmlns:p14="http://schemas.microsoft.com/office/powerpoint/2010/main" val="9126583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2"/>
          <a:srcRect l="46000" t="25528" r="26878" b="16425"/>
          <a:stretch/>
        </p:blipFill>
        <p:spPr bwMode="auto">
          <a:xfrm>
            <a:off x="1028836" y="1163475"/>
            <a:ext cx="4430404" cy="5391234"/>
          </a:xfrm>
          <a:prstGeom prst="rect">
            <a:avLst/>
          </a:prstGeom>
          <a:ln>
            <a:noFill/>
          </a:ln>
          <a:extLst>
            <a:ext uri="{53640926-AAD7-44D8-BBD7-CCE9431645EC}">
              <a14:shadowObscured xmlns:a14="http://schemas.microsoft.com/office/drawing/2010/main"/>
            </a:ext>
          </a:extLst>
        </p:spPr>
      </p:pic>
      <p:pic>
        <p:nvPicPr>
          <p:cNvPr id="6" name="Picture 5"/>
          <p:cNvPicPr/>
          <p:nvPr/>
        </p:nvPicPr>
        <p:blipFill rotWithShape="1">
          <a:blip r:embed="rId3"/>
          <a:srcRect l="60093" t="17727" r="4542" b="38547"/>
          <a:stretch/>
        </p:blipFill>
        <p:spPr bwMode="auto">
          <a:xfrm>
            <a:off x="6886463" y="1502510"/>
            <a:ext cx="5055058" cy="3983890"/>
          </a:xfrm>
          <a:prstGeom prst="rect">
            <a:avLst/>
          </a:prstGeom>
          <a:ln>
            <a:noFill/>
          </a:ln>
          <a:extLst>
            <a:ext uri="{53640926-AAD7-44D8-BBD7-CCE9431645EC}">
              <a14:shadowObscured xmlns:a14="http://schemas.microsoft.com/office/drawing/2010/main"/>
            </a:ext>
          </a:extLst>
        </p:spPr>
      </p:pic>
      <p:sp>
        <p:nvSpPr>
          <p:cNvPr id="7" name="Rectangle 6"/>
          <p:cNvSpPr/>
          <p:nvPr/>
        </p:nvSpPr>
        <p:spPr>
          <a:xfrm>
            <a:off x="2046139" y="279878"/>
            <a:ext cx="1976823" cy="707886"/>
          </a:xfrm>
          <a:prstGeom prst="rect">
            <a:avLst/>
          </a:prstGeom>
        </p:spPr>
        <p:txBody>
          <a:bodyPr wrap="none">
            <a:spAutoFit/>
          </a:bodyPr>
          <a:lstStyle/>
          <a:p>
            <a:r>
              <a:rPr lang="en-US" sz="4000" dirty="0">
                <a:solidFill>
                  <a:srgbClr val="000000"/>
                </a:solidFill>
                <a:latin typeface="Kinetic Letters Unjoined" panose="00000500000000000000" pitchFamily="50" charset="0"/>
                <a:ea typeface="Times New Roman" panose="02020603050405020304" pitchFamily="18" charset="0"/>
                <a:cs typeface="Times New Roman" panose="02020603050405020304" pitchFamily="18" charset="0"/>
              </a:rPr>
              <a:t>Word search</a:t>
            </a:r>
            <a:endParaRPr lang="en-GB" sz="4000" dirty="0"/>
          </a:p>
        </p:txBody>
      </p:sp>
      <p:sp>
        <p:nvSpPr>
          <p:cNvPr id="8" name="Rectangle 7"/>
          <p:cNvSpPr/>
          <p:nvPr/>
        </p:nvSpPr>
        <p:spPr>
          <a:xfrm>
            <a:off x="7786582" y="252054"/>
            <a:ext cx="3038011" cy="707886"/>
          </a:xfrm>
          <a:prstGeom prst="rect">
            <a:avLst/>
          </a:prstGeom>
        </p:spPr>
        <p:txBody>
          <a:bodyPr wrap="none">
            <a:spAutoFit/>
          </a:bodyPr>
          <a:lstStyle/>
          <a:p>
            <a:r>
              <a:rPr lang="en-US" sz="4000" dirty="0">
                <a:solidFill>
                  <a:srgbClr val="000000"/>
                </a:solidFill>
                <a:latin typeface="Kinetic Letters Unjoined" panose="00000500000000000000" pitchFamily="50" charset="0"/>
                <a:ea typeface="Times New Roman" panose="02020603050405020304" pitchFamily="18" charset="0"/>
                <a:cs typeface="Times New Roman" panose="02020603050405020304" pitchFamily="18" charset="0"/>
              </a:rPr>
              <a:t>Inference questions</a:t>
            </a:r>
            <a:endParaRPr lang="en-GB" sz="4000" dirty="0"/>
          </a:p>
        </p:txBody>
      </p:sp>
    </p:spTree>
    <p:extLst>
      <p:ext uri="{BB962C8B-B14F-4D97-AF65-F5344CB8AC3E}">
        <p14:creationId xmlns:p14="http://schemas.microsoft.com/office/powerpoint/2010/main" val="356775384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b38cf021-8414-4aaf-8942-3056e8cd4c3b">
      <Terms xmlns="http://schemas.microsoft.com/office/infopath/2007/PartnerControls"/>
    </lcf76f155ced4ddcb4097134ff3c332f>
    <TaxCatchAll xmlns="365a269f-4fae-448f-b237-6a41d83c3d9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08DE92B8F6305B4685CA643DE58E9015" ma:contentTypeVersion="16" ma:contentTypeDescription="Create a new document." ma:contentTypeScope="" ma:versionID="7bf00459f02ec0d530298b40ca70fd34">
  <xsd:schema xmlns:xsd="http://www.w3.org/2001/XMLSchema" xmlns:xs="http://www.w3.org/2001/XMLSchema" xmlns:p="http://schemas.microsoft.com/office/2006/metadata/properties" xmlns:ns2="b38cf021-8414-4aaf-8942-3056e8cd4c3b" xmlns:ns3="365a269f-4fae-448f-b237-6a41d83c3d94" targetNamespace="http://schemas.microsoft.com/office/2006/metadata/properties" ma:root="true" ma:fieldsID="21d7e06d07bedda8c63398fd83d53747" ns2:_="" ns3:_="">
    <xsd:import namespace="b38cf021-8414-4aaf-8942-3056e8cd4c3b"/>
    <xsd:import namespace="365a269f-4fae-448f-b237-6a41d83c3d94"/>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MediaServiceLocation" minOccurs="0"/>
                <xsd:element ref="ns2:MediaServiceGenerationTime" minOccurs="0"/>
                <xsd:element ref="ns2:MediaServiceEventHashCode" minOccurs="0"/>
                <xsd:element ref="ns2:lcf76f155ced4ddcb4097134ff3c332f" minOccurs="0"/>
                <xsd:element ref="ns3:TaxCatchAll" minOccurs="0"/>
                <xsd:element ref="ns3:SharedWithUsers" minOccurs="0"/>
                <xsd:element ref="ns3:SharedWithDetails" minOccurs="0"/>
                <xsd:element ref="ns2:MediaServiceOCR"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38cf021-8414-4aaf-8942-3056e8cd4c3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Location" ma:index="12" nillable="true" ma:displayName="Location" ma:indexed="true"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2e572ceb-dbd2-4c94-a974-da017bf61d59"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65a269f-4fae-448f-b237-6a41d83c3d94"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47fac832-c892-4295-b3c2-d26e3324e3ee}" ma:internalName="TaxCatchAll" ma:showField="CatchAllData" ma:web="365a269f-4fae-448f-b237-6a41d83c3d94">
      <xsd:complexType>
        <xsd:complexContent>
          <xsd:extension base="dms:MultiChoiceLookup">
            <xsd:sequence>
              <xsd:element name="Value" type="dms:Lookup" maxOccurs="unbounded" minOccurs="0" nillable="true"/>
            </xsd:sequence>
          </xsd:extension>
        </xsd:complexContent>
      </xsd:complexType>
    </xsd:element>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64B1C81-D358-43A6-A1EB-C477C390E4ED}">
  <ds:schemaRefs>
    <ds:schemaRef ds:uri="http://schemas.microsoft.com/office/2006/documentManagement/types"/>
    <ds:schemaRef ds:uri="http://purl.org/dc/dcmitype/"/>
    <ds:schemaRef ds:uri="http://schemas.microsoft.com/office/infopath/2007/PartnerControls"/>
    <ds:schemaRef ds:uri="http://www.w3.org/XML/1998/namespace"/>
    <ds:schemaRef ds:uri="365a269f-4fae-448f-b237-6a41d83c3d94"/>
    <ds:schemaRef ds:uri="b38cf021-8414-4aaf-8942-3056e8cd4c3b"/>
    <ds:schemaRef ds:uri="http://schemas.microsoft.com/office/2006/metadata/properties"/>
    <ds:schemaRef ds:uri="http://schemas.openxmlformats.org/package/2006/metadata/core-properties"/>
    <ds:schemaRef ds:uri="http://purl.org/dc/terms/"/>
    <ds:schemaRef ds:uri="http://purl.org/dc/elements/1.1/"/>
  </ds:schemaRefs>
</ds:datastoreItem>
</file>

<file path=customXml/itemProps2.xml><?xml version="1.0" encoding="utf-8"?>
<ds:datastoreItem xmlns:ds="http://schemas.openxmlformats.org/officeDocument/2006/customXml" ds:itemID="{558ECF5B-3A51-4932-A8F1-61C2C8A6511E}">
  <ds:schemaRefs>
    <ds:schemaRef ds:uri="http://schemas.microsoft.com/sharepoint/v3/contenttype/forms"/>
  </ds:schemaRefs>
</ds:datastoreItem>
</file>

<file path=customXml/itemProps3.xml><?xml version="1.0" encoding="utf-8"?>
<ds:datastoreItem xmlns:ds="http://schemas.openxmlformats.org/officeDocument/2006/customXml" ds:itemID="{63D81A0F-AEB2-4CFC-A704-79B4945B575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38cf021-8414-4aaf-8942-3056e8cd4c3b"/>
    <ds:schemaRef ds:uri="365a269f-4fae-448f-b237-6a41d83c3d9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425</TotalTime>
  <Words>734</Words>
  <Application>Microsoft Office PowerPoint</Application>
  <PresentationFormat>Widescreen</PresentationFormat>
  <Paragraphs>76</Paragraphs>
  <Slides>15</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15</vt:i4>
      </vt:variant>
    </vt:vector>
  </HeadingPairs>
  <TitlesOfParts>
    <vt:vector size="24" baseType="lpstr">
      <vt:lpstr>Aptos</vt:lpstr>
      <vt:lpstr>Arial</vt:lpstr>
      <vt:lpstr>Calibri</vt:lpstr>
      <vt:lpstr>Calibri Light</vt:lpstr>
      <vt:lpstr>Courier New</vt:lpstr>
      <vt:lpstr>Kinetic Letters Joined</vt:lpstr>
      <vt:lpstr>Kinetic Letters Unjoined</vt:lpstr>
      <vt:lpstr>Times New Roman</vt:lpstr>
      <vt:lpstr>Office Theme</vt:lpstr>
      <vt:lpstr>Year 2  Reading Workshop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English Workshop</dc:title>
  <dc:creator>Nicola debney</dc:creator>
  <cp:lastModifiedBy>Samantha Birch</cp:lastModifiedBy>
  <cp:revision>26</cp:revision>
  <dcterms:created xsi:type="dcterms:W3CDTF">2022-09-29T20:00:25Z</dcterms:created>
  <dcterms:modified xsi:type="dcterms:W3CDTF">2025-10-13T15:17:35Z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0x01010008DE92B8F6305B4685CA643DE58E9015</vt:lpwstr>
  </property>
  <property fmtid="{D5CDD505-2E9C-101B-9397-08002B2CF9AE}" pid="3" name="MediaServiceImageTags">
    <vt:lpwstr/>
  </property>
</Properties>
</file>